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21" r:id="rId2"/>
    <p:sldId id="324" r:id="rId3"/>
    <p:sldId id="265" r:id="rId4"/>
    <p:sldId id="298" r:id="rId5"/>
    <p:sldId id="306" r:id="rId6"/>
    <p:sldId id="307" r:id="rId7"/>
    <p:sldId id="311" r:id="rId8"/>
    <p:sldId id="334" r:id="rId9"/>
    <p:sldId id="335" r:id="rId10"/>
    <p:sldId id="313" r:id="rId11"/>
    <p:sldId id="310" r:id="rId12"/>
    <p:sldId id="315" r:id="rId13"/>
    <p:sldId id="331" r:id="rId14"/>
    <p:sldId id="333" r:id="rId15"/>
    <p:sldId id="329" r:id="rId16"/>
    <p:sldId id="312" r:id="rId17"/>
    <p:sldId id="325" r:id="rId18"/>
    <p:sldId id="330" r:id="rId19"/>
    <p:sldId id="332" r:id="rId20"/>
    <p:sldId id="327" r:id="rId2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26631"/>
    <a:srgbClr val="0055A4"/>
    <a:srgbClr val="EE6600"/>
    <a:srgbClr val="00AEEF"/>
    <a:srgbClr val="4040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5706" autoAdjust="0"/>
  </p:normalViewPr>
  <p:slideViewPr>
    <p:cSldViewPr snapToGrid="0" showGuides="1">
      <p:cViewPr varScale="1">
        <p:scale>
          <a:sx n="77" d="100"/>
          <a:sy n="77" d="100"/>
        </p:scale>
        <p:origin x="3042" y="138"/>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0" d="100"/>
          <a:sy n="60" d="100"/>
        </p:scale>
        <p:origin x="318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829D10-A4B5-473F-BAFD-06668A575D6E}" type="datetimeFigureOut">
              <a:rPr lang="nl-BE" smtClean="0"/>
              <a:t>3/08/2023</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03A36C-22E5-4971-929B-FB354024E703}" type="slidenum">
              <a:rPr lang="nl-BE" smtClean="0"/>
              <a:t>‹nr.›</a:t>
            </a:fld>
            <a:endParaRPr lang="nl-BE"/>
          </a:p>
        </p:txBody>
      </p:sp>
    </p:spTree>
    <p:extLst>
      <p:ext uri="{BB962C8B-B14F-4D97-AF65-F5344CB8AC3E}">
        <p14:creationId xmlns:p14="http://schemas.microsoft.com/office/powerpoint/2010/main" val="1165450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FC448-D3C8-422C-A916-FA3897EA7527}" type="datetimeFigureOut">
              <a:rPr lang="nl-BE" smtClean="0"/>
              <a:t>3/08/2023</a:t>
            </a:fld>
            <a:endParaRPr lang="nl-BE"/>
          </a:p>
        </p:txBody>
      </p:sp>
      <p:sp>
        <p:nvSpPr>
          <p:cNvPr id="4" name="Tijdelijke aanduiding voor dia-afbeelding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2E410-8225-4AD5-B0C8-8E49F146C887}" type="slidenum">
              <a:rPr lang="nl-BE" smtClean="0"/>
              <a:t>‹nr.›</a:t>
            </a:fld>
            <a:endParaRPr lang="nl-BE"/>
          </a:p>
        </p:txBody>
      </p:sp>
    </p:spTree>
    <p:extLst>
      <p:ext uri="{BB962C8B-B14F-4D97-AF65-F5344CB8AC3E}">
        <p14:creationId xmlns:p14="http://schemas.microsoft.com/office/powerpoint/2010/main" val="105187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BA2E410-8225-4AD5-B0C8-8E49F146C887}" type="slidenum">
              <a:rPr lang="nl-BE" smtClean="0"/>
              <a:t>17</a:t>
            </a:fld>
            <a:endParaRPr lang="nl-BE"/>
          </a:p>
        </p:txBody>
      </p:sp>
    </p:spTree>
    <p:extLst>
      <p:ext uri="{BB962C8B-B14F-4D97-AF65-F5344CB8AC3E}">
        <p14:creationId xmlns:p14="http://schemas.microsoft.com/office/powerpoint/2010/main" val="217689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BA2E410-8225-4AD5-B0C8-8E49F146C887}" type="slidenum">
              <a:rPr lang="nl-BE" smtClean="0"/>
              <a:t>20</a:t>
            </a:fld>
            <a:endParaRPr lang="nl-BE"/>
          </a:p>
        </p:txBody>
      </p:sp>
    </p:spTree>
    <p:extLst>
      <p:ext uri="{BB962C8B-B14F-4D97-AF65-F5344CB8AC3E}">
        <p14:creationId xmlns:p14="http://schemas.microsoft.com/office/powerpoint/2010/main" val="217689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l-NL" smtClean="0"/>
              <a:t>Klik om de stijl te bewerken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8865214E-E0EA-4CA0-90E0-AA8BF17268D5}" type="datetime1">
              <a:rPr lang="nl-BE" smtClean="0"/>
              <a:t>3/08/2023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269560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34B8901-22B9-493B-9B4F-9D102F5A7D76}" type="datetime1">
              <a:rPr lang="nl-BE" smtClean="0"/>
              <a:t>3/08/2023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422037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96F5558-4BD5-4103-B621-743F684AA702}" type="datetime1">
              <a:rPr lang="nl-BE" smtClean="0"/>
              <a:t>3/08/2023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209321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5EF8255-3E10-4C47-B397-C68433088BBA}" type="datetime1">
              <a:rPr lang="nl-BE" smtClean="0"/>
              <a:t>3/08/2023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419504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l-NL" smtClean="0"/>
              <a:t>Klik om de stijl te bewerken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2D1D616-9E60-444A-8BA0-7FF3C0E19753}" type="datetime1">
              <a:rPr lang="nl-BE" smtClean="0"/>
              <a:t>3/08/2023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348626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3E0AC91-C54F-4139-B79E-D9EBE9F04616}" type="datetime1">
              <a:rPr lang="nl-BE" smtClean="0"/>
              <a:t>3/08/2023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200084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4" name="Content Placeholder 3"/>
          <p:cNvSpPr>
            <a:spLocks noGrp="1"/>
          </p:cNvSpPr>
          <p:nvPr>
            <p:ph sz="half" idx="2"/>
          </p:nvPr>
        </p:nvSpPr>
        <p:spPr>
          <a:xfrm>
            <a:off x="472381" y="3618442"/>
            <a:ext cx="2901255" cy="532218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6" name="Content Placeholder 5"/>
          <p:cNvSpPr>
            <a:spLocks noGrp="1"/>
          </p:cNvSpPr>
          <p:nvPr>
            <p:ph sz="quarter" idx="4"/>
          </p:nvPr>
        </p:nvSpPr>
        <p:spPr>
          <a:xfrm>
            <a:off x="3471863" y="3618442"/>
            <a:ext cx="2915543" cy="532218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ACD309C2-D4FC-4E7D-9CED-848604AD088F}" type="datetime1">
              <a:rPr lang="nl-BE" smtClean="0"/>
              <a:t>3/08/2023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229495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5335727-F26B-4992-9B30-4B297BD60E19}" type="datetime1">
              <a:rPr lang="nl-BE" smtClean="0"/>
              <a:t>3/08/2023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105102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7B5B2-0C4F-4035-89ED-32BCF6CB4683}" type="datetime1">
              <a:rPr lang="nl-BE" smtClean="0"/>
              <a:t>3/08/2023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233926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smtClean="0"/>
              <a:t>Klik om de stijl te bewerken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2DD9D7F-CEB4-4A34-88F9-9446CAC2E7B6}" type="datetime1">
              <a:rPr lang="nl-BE" smtClean="0"/>
              <a:t>3/08/2023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205436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9213BC2-6F3D-4C46-9D12-8DB91036CB46}" type="datetime1">
              <a:rPr lang="nl-BE" smtClean="0"/>
              <a:t>3/08/2023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B8E43A-AE0D-487A-882B-B3F913D752FE}" type="slidenum">
              <a:rPr lang="nl-BE" smtClean="0"/>
              <a:t>‹nr.›</a:t>
            </a:fld>
            <a:endParaRPr lang="nl-BE"/>
          </a:p>
        </p:txBody>
      </p:sp>
    </p:spTree>
    <p:extLst>
      <p:ext uri="{BB962C8B-B14F-4D97-AF65-F5344CB8AC3E}">
        <p14:creationId xmlns:p14="http://schemas.microsoft.com/office/powerpoint/2010/main" val="28595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1B1FEE9-AAFF-4479-B696-BFDB427B7BB5}" type="datetime1">
              <a:rPr lang="nl-BE" smtClean="0"/>
              <a:t>3/08/2023</a:t>
            </a:fld>
            <a:endParaRPr lang="nl-B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4B8E43A-AE0D-487A-882B-B3F913D752FE}" type="slidenum">
              <a:rPr lang="nl-BE" smtClean="0"/>
              <a:t>‹nr.›</a:t>
            </a:fld>
            <a:endParaRPr lang="nl-BE"/>
          </a:p>
        </p:txBody>
      </p:sp>
    </p:spTree>
    <p:extLst>
      <p:ext uri="{BB962C8B-B14F-4D97-AF65-F5344CB8AC3E}">
        <p14:creationId xmlns:p14="http://schemas.microsoft.com/office/powerpoint/2010/main" val="3015503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hyperlink" Target="http://www.olvz.be/" TargetMode="External"/><Relationship Id="rId3" Type="http://schemas.openxmlformats.org/officeDocument/2006/relationships/hyperlink" Target="https://webshare.iprova.be/v53xkh23lvhofoxn" TargetMode="External"/><Relationship Id="rId7" Type="http://schemas.openxmlformats.org/officeDocument/2006/relationships/image" Target="../media/image22.png"/><Relationship Id="rId2" Type="http://schemas.openxmlformats.org/officeDocument/2006/relationships/hyperlink" Target="https://webshare.iprova.be/nl6r11md2rx47x3c" TargetMode="Externa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21.png"/><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hyperlink" Target="mailto:ve.cv.aalst@olvz-aalst.b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23.png"/><Relationship Id="rId4" Type="http://schemas.openxmlformats.org/officeDocument/2006/relationships/hyperlink" Target="mailto:cardialeheelkunde.aalst@olvz-aalst.b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vrgt.be/" TargetMode="External"/><Relationship Id="rId2" Type="http://schemas.openxmlformats.org/officeDocument/2006/relationships/hyperlink" Target="http://www.tabakstop.be/"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webshare.iprova.be/2rzrsbwjgct7prb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X:\Administratief\Public Relations\Foto's\VK - architectuurfoto's\0908_06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724"/>
          <a:stretch/>
        </p:blipFill>
        <p:spPr bwMode="auto">
          <a:xfrm>
            <a:off x="569873" y="2076995"/>
            <a:ext cx="5759996" cy="6713764"/>
          </a:xfrm>
          <a:prstGeom prst="roundRect">
            <a:avLst/>
          </a:prstGeom>
          <a:noFill/>
          <a:extLst>
            <a:ext uri="{909E8E84-426E-40DD-AFC4-6F175D3DCCD1}">
              <a14:hiddenFill xmlns:a14="http://schemas.microsoft.com/office/drawing/2010/main">
                <a:solidFill>
                  <a:srgbClr val="FFFFFF"/>
                </a:solidFill>
              </a14:hiddenFill>
            </a:ext>
          </a:extLst>
        </p:spPr>
      </p:pic>
      <p:sp>
        <p:nvSpPr>
          <p:cNvPr id="14" name="Afgeronde rechthoek 13"/>
          <p:cNvSpPr/>
          <p:nvPr/>
        </p:nvSpPr>
        <p:spPr>
          <a:xfrm>
            <a:off x="549002" y="539997"/>
            <a:ext cx="5759996" cy="1274948"/>
          </a:xfrm>
          <a:prstGeom prst="roundRect">
            <a:avLst/>
          </a:prstGeom>
          <a:solidFill>
            <a:srgbClr val="F2663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Ins="360000" bIns="108000" rtlCol="0" anchor="ctr"/>
          <a:lstStyle/>
          <a:p>
            <a:pPr algn="r">
              <a:spcBef>
                <a:spcPts val="1200"/>
              </a:spcBef>
              <a:spcAft>
                <a:spcPts val="600"/>
              </a:spcAft>
            </a:pPr>
            <a:r>
              <a:rPr lang="nl-BE" sz="1200" cap="all" spc="300" dirty="0" smtClean="0">
                <a:latin typeface="Tahoma" panose="020B0604030504040204" pitchFamily="34" charset="0"/>
                <a:ea typeface="Tahoma" panose="020B0604030504040204" pitchFamily="34" charset="0"/>
                <a:cs typeface="Tahoma" panose="020B0604030504040204" pitchFamily="34" charset="0"/>
              </a:rPr>
              <a:t> informatie voor de patiënt</a:t>
            </a:r>
          </a:p>
          <a:p>
            <a:pPr algn="r">
              <a:tabLst>
                <a:tab pos="4751388" algn="r"/>
              </a:tabLst>
            </a:pPr>
            <a:r>
              <a:rPr lang="nl-BE" sz="2300" dirty="0" smtClean="0">
                <a:latin typeface="Tahoma" panose="020B0604030504040204" pitchFamily="34" charset="0"/>
                <a:ea typeface="Tahoma" panose="020B0604030504040204" pitchFamily="34" charset="0"/>
                <a:cs typeface="Tahoma" panose="020B0604030504040204" pitchFamily="34" charset="0"/>
              </a:rPr>
              <a:t>Cardiale heelkunde </a:t>
            </a:r>
          </a:p>
          <a:p>
            <a:pPr algn="r">
              <a:tabLst>
                <a:tab pos="4751388" algn="r"/>
              </a:tabLst>
            </a:pPr>
            <a:r>
              <a:rPr lang="nl-BE" sz="2300" dirty="0" smtClean="0">
                <a:latin typeface="Tahoma" panose="020B0604030504040204" pitchFamily="34" charset="0"/>
                <a:ea typeface="Tahoma" panose="020B0604030504040204" pitchFamily="34" charset="0"/>
                <a:cs typeface="Tahoma" panose="020B0604030504040204" pitchFamily="34" charset="0"/>
              </a:rPr>
              <a:t>Vaat- en thoraxheelkunde</a:t>
            </a:r>
            <a:endParaRPr lang="nl-BE" sz="2300" cap="all" dirty="0">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36" y="165201"/>
            <a:ext cx="2531745" cy="2024539"/>
          </a:xfrm>
          <a:prstGeom prst="rect">
            <a:avLst/>
          </a:prstGeom>
          <a:effectLst>
            <a:outerShdw blurRad="63500" sx="102000" sy="102000" algn="ctr" rotWithShape="0">
              <a:prstClr val="black">
                <a:alpha val="40000"/>
              </a:prstClr>
            </a:outerShdw>
          </a:effectLst>
        </p:spPr>
      </p:pic>
      <p:sp>
        <p:nvSpPr>
          <p:cNvPr id="8" name="Tekstvak 7"/>
          <p:cNvSpPr txBox="1"/>
          <p:nvPr/>
        </p:nvSpPr>
        <p:spPr>
          <a:xfrm>
            <a:off x="844035" y="775532"/>
            <a:ext cx="1800000" cy="733919"/>
          </a:xfrm>
          <a:prstGeom prst="rect">
            <a:avLst/>
          </a:prstGeom>
          <a:noFill/>
        </p:spPr>
        <p:txBody>
          <a:bodyPr wrap="square" lIns="0" tIns="0" rIns="0" bIns="0" rtlCol="0">
            <a:spAutoFit/>
          </a:bodyPr>
          <a:lstStyle/>
          <a:p>
            <a:pPr>
              <a:lnSpc>
                <a:spcPct val="120000"/>
              </a:lnSpc>
            </a:pPr>
            <a:r>
              <a:rPr lang="nl-BE" sz="2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Afdelings-    brochure</a:t>
            </a:r>
            <a:endParaRPr lang="nl-BE" sz="2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Afbeelding 10"/>
          <p:cNvPicPr>
            <a:picLocks noChangeAspect="1"/>
          </p:cNvPicPr>
          <p:nvPr/>
        </p:nvPicPr>
        <p:blipFill>
          <a:blip r:embed="rId4">
            <a:extLst>
              <a:ext uri="{BEBA8EAE-BF5A-486C-A8C5-ECC9F3942E4B}">
                <a14:imgProps xmlns:a14="http://schemas.microsoft.com/office/drawing/2010/main">
                  <a14:imgLayer r:embed="rId5">
                    <a14:imgEffect>
                      <a14:backgroundRemoval t="9877" b="100000" l="10000" r="91111">
                        <a14:foregroundMark x1="33333" y1="45679" x2="44444" y2="35802"/>
                        <a14:foregroundMark x1="56667" y1="23457" x2="80000" y2="27160"/>
                        <a14:foregroundMark x1="40000" y1="23457" x2="64444" y2="74074"/>
                        <a14:foregroundMark x1="18889" y1="48148" x2="36667" y2="82716"/>
                        <a14:foregroundMark x1="36667" y1="82716" x2="36667" y2="82716"/>
                        <a14:foregroundMark x1="35556" y1="25926" x2="58889" y2="19753"/>
                        <a14:foregroundMark x1="65556" y1="50617" x2="86667" y2="23457"/>
                        <a14:foregroundMark x1="75556" y1="59259" x2="82222" y2="50617"/>
                        <a14:foregroundMark x1="33333" y1="27160" x2="62222" y2="70370"/>
                      </a14:backgroundRemoval>
                    </a14:imgEffect>
                  </a14:imgLayer>
                </a14:imgProps>
              </a:ext>
              <a:ext uri="{28A0092B-C50C-407E-A947-70E740481C1C}">
                <a14:useLocalDpi xmlns:a14="http://schemas.microsoft.com/office/drawing/2010/main" val="0"/>
              </a:ext>
            </a:extLst>
          </a:blip>
          <a:stretch>
            <a:fillRect/>
          </a:stretch>
        </p:blipFill>
        <p:spPr>
          <a:xfrm>
            <a:off x="5319001" y="8613058"/>
            <a:ext cx="1159814" cy="1043833"/>
          </a:xfrm>
          <a:prstGeom prst="rect">
            <a:avLst/>
          </a:prstGeom>
        </p:spPr>
      </p:pic>
      <p:sp>
        <p:nvSpPr>
          <p:cNvPr id="10" name="Tekstvak 9"/>
          <p:cNvSpPr txBox="1"/>
          <p:nvPr/>
        </p:nvSpPr>
        <p:spPr>
          <a:xfrm>
            <a:off x="1196709" y="8062833"/>
            <a:ext cx="4506324" cy="442674"/>
          </a:xfrm>
          <a:prstGeom prst="roundRect">
            <a:avLst/>
          </a:prstGeom>
          <a:solidFill>
            <a:srgbClr val="0055A4"/>
          </a:solidFill>
          <a:ln w="76200">
            <a:solidFill>
              <a:srgbClr val="0055A4"/>
            </a:solidFill>
          </a:ln>
        </p:spPr>
        <p:txBody>
          <a:bodyPr wrap="square" rtlCol="0">
            <a:spAutoFit/>
          </a:bodyPr>
          <a:lstStyle/>
          <a:p>
            <a:pPr algn="ctr"/>
            <a:r>
              <a:rPr lang="nl-BE" sz="20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Naam patiënt: ………………………………</a:t>
            </a:r>
            <a:endParaRPr lang="nl-BE" sz="2000" b="1"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Wingdings"/>
            </a:endParaRPr>
          </a:p>
        </p:txBody>
      </p:sp>
    </p:spTree>
    <p:extLst>
      <p:ext uri="{BB962C8B-B14F-4D97-AF65-F5344CB8AC3E}">
        <p14:creationId xmlns:p14="http://schemas.microsoft.com/office/powerpoint/2010/main" val="3952967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13852" y="12564"/>
            <a:ext cx="6848205" cy="9551494"/>
          </a:xfrm>
          <a:prstGeom prst="rect">
            <a:avLst/>
          </a:prstGeom>
          <a:noFill/>
          <a:ln>
            <a:noFill/>
          </a:ln>
        </p:spPr>
        <p:txBody>
          <a:bodyPr wrap="square" lIns="540000" tIns="540000" rIns="540000" bIns="720000" rtlCol="0">
            <a:spAutoFit/>
          </a:bodyPr>
          <a:lstStyle/>
          <a:p>
            <a:pPr>
              <a:lnSpc>
                <a:spcPct val="120000"/>
              </a:lnSpc>
              <a:spcBef>
                <a:spcPts val="2400"/>
              </a:spcBef>
              <a:spcAft>
                <a:spcPts val="1200"/>
              </a:spcAft>
            </a:pPr>
            <a:r>
              <a:rPr lang="nl-BE" sz="2400" dirty="0" smtClean="0">
                <a:solidFill>
                  <a:srgbClr val="0055A4"/>
                </a:solidFill>
                <a:latin typeface="Tahoma" panose="020B0604030504040204" pitchFamily="34" charset="0"/>
                <a:ea typeface="Tahoma" panose="020B0604030504040204" pitchFamily="34" charset="0"/>
                <a:cs typeface="Tahoma" panose="020B0604030504040204" pitchFamily="34" charset="0"/>
              </a:rPr>
              <a:t>Zo ziet een dag eruit</a:t>
            </a:r>
            <a:endParaRPr lang="nl-BE" sz="1400" dirty="0"/>
          </a:p>
          <a:p>
            <a:pPr algn="just">
              <a:lnSpc>
                <a:spcPct val="120000"/>
              </a:lnSpc>
              <a:spcAft>
                <a:spcPts val="1200"/>
              </a:spcAft>
            </a:pPr>
            <a:r>
              <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rPr>
              <a:t>7u00 tot 7u15: </a:t>
            </a:r>
            <a:endParaRPr lang="nl-BE" sz="1400"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Patiëntenbriefing</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r>
              <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rPr>
              <a:t>7u15 tot 11u45:</a:t>
            </a:r>
            <a:endParaRPr lang="nl-BE" sz="1400"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Medicatiebedeling.</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Opdienen en afdienen van ontbijt (tussen 8u00 en 9u00).</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Ochtendverzorging: </a:t>
            </a: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hygiënische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zorgen </a:t>
            </a: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wondzorg</a:t>
            </a: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comfortzorg</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Opvolgen diabetespatiënten (glycemie controleren en insuline toedienen).</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Controle van de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bloeddruk</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hartslag…</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Bezoek van diëtist en/of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kinesist.</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 arts komt bij u langs op de kamer.</a:t>
            </a:r>
          </a:p>
          <a:p>
            <a:pPr algn="just">
              <a:lnSpc>
                <a:spcPct val="120000"/>
              </a:lnSpc>
              <a:spcBef>
                <a:spcPts val="1200"/>
              </a:spcBef>
              <a:spcAft>
                <a:spcPts val="1200"/>
              </a:spcAft>
            </a:pPr>
            <a:r>
              <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rPr>
              <a:t>11u45 en 13u00:</a:t>
            </a:r>
            <a:endParaRPr lang="nl-BE" sz="1400"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Op– en afdienen van middagmaal.</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Opvolgen diabetespatiënten (glycemie controleren en insuline toedienen).</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Medicatiebedeling</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6" y="9215908"/>
            <a:ext cx="571500" cy="514350"/>
          </a:xfrm>
          <a:prstGeom prst="rect">
            <a:avLst/>
          </a:prstGeom>
        </p:spPr>
      </p:pic>
      <p:sp>
        <p:nvSpPr>
          <p:cNvPr id="2" name="Tekstvak 1"/>
          <p:cNvSpPr txBox="1"/>
          <p:nvPr/>
        </p:nvSpPr>
        <p:spPr>
          <a:xfrm>
            <a:off x="5760000" y="9360000"/>
            <a:ext cx="940526" cy="246221"/>
          </a:xfrm>
          <a:prstGeom prst="rect">
            <a:avLst/>
          </a:prstGeom>
          <a:noFill/>
        </p:spPr>
        <p:txBody>
          <a:bodyPr wrap="square" rtlCol="0">
            <a:spAutoFit/>
          </a:bodyPr>
          <a:lstStyle/>
          <a:p>
            <a:pPr algn="ctr"/>
            <a:fld id="{E627EB3B-B7B3-4902-B3CD-935BA4B31999}"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10</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6291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80000" y="9360000"/>
            <a:ext cx="940526" cy="246221"/>
          </a:xfrm>
          <a:prstGeom prst="rect">
            <a:avLst/>
          </a:prstGeom>
          <a:noFill/>
        </p:spPr>
        <p:txBody>
          <a:bodyPr wrap="square" rtlCol="0">
            <a:spAutoFit/>
          </a:bodyPr>
          <a:lstStyle/>
          <a:p>
            <a:pPr algn="ctr"/>
            <a:fld id="{7A13CD0F-7886-42DC-BAD7-1DB972B3BCE5}"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11</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842" y="9215908"/>
            <a:ext cx="571500" cy="514350"/>
          </a:xfrm>
          <a:prstGeom prst="rect">
            <a:avLst/>
          </a:prstGeom>
        </p:spPr>
      </p:pic>
      <p:sp>
        <p:nvSpPr>
          <p:cNvPr id="7" name="Tekstvak 6"/>
          <p:cNvSpPr txBox="1"/>
          <p:nvPr/>
        </p:nvSpPr>
        <p:spPr>
          <a:xfrm>
            <a:off x="0" y="0"/>
            <a:ext cx="6858000" cy="9625361"/>
          </a:xfrm>
          <a:prstGeom prst="rect">
            <a:avLst/>
          </a:prstGeom>
          <a:noFill/>
          <a:ln>
            <a:noFill/>
          </a:ln>
        </p:spPr>
        <p:txBody>
          <a:bodyPr wrap="square" lIns="540000" tIns="540000" rIns="540000" bIns="720000" rtlCol="0">
            <a:spAutoFit/>
          </a:bodyPr>
          <a:lstStyle/>
          <a:p>
            <a:pPr algn="just">
              <a:lnSpc>
                <a:spcPct val="120000"/>
              </a:lnSpc>
              <a:spcAft>
                <a:spcPts val="1200"/>
              </a:spcAft>
            </a:pPr>
            <a:r>
              <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rPr>
              <a:t>13u00 tot 15u00:</a:t>
            </a:r>
            <a:endParaRPr lang="nl-BE" sz="1400"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Bedside</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patiëntenbriefing</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om 13u54.</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Namiddagverzorging: </a:t>
            </a: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hygiënische zorgen</a:t>
            </a: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wondzorg </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comfortzorg</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Controle van de bloeddruk, hartslag...  </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Medicatiebedeling.</a:t>
            </a:r>
          </a:p>
          <a:p>
            <a:pPr algn="just">
              <a:lnSpc>
                <a:spcPct val="120000"/>
              </a:lnSpc>
              <a:spcBef>
                <a:spcPts val="1200"/>
              </a:spcBef>
              <a:spcAft>
                <a:spcPts val="1200"/>
              </a:spcAft>
            </a:pPr>
            <a:r>
              <a:rPr lang="nl-BE"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16u00 </a:t>
            </a:r>
            <a:r>
              <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rPr>
              <a:t>tot 21u45:</a:t>
            </a:r>
            <a:endParaRPr lang="nl-BE" sz="1400"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Opvolgen diabetespatiënten: glycemie controleren en de resultaten voorleggen aan de arts.</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Op- en afdienen avondmaal.</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Toedienen medicatie en insuline.</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Avondverzorging: </a:t>
            </a: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hygiënische zorgen</a:t>
            </a: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wondzorg </a:t>
            </a: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comfortzorg</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Medicatiebedeling.</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Controle van de bloeddruk,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hartslag...</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Voorbereiding van patiënten die de dag nadien een operatie moeten ondergaan</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3957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13852" y="12564"/>
            <a:ext cx="6848205" cy="6070478"/>
          </a:xfrm>
          <a:prstGeom prst="rect">
            <a:avLst/>
          </a:prstGeom>
          <a:noFill/>
          <a:ln>
            <a:noFill/>
          </a:ln>
        </p:spPr>
        <p:txBody>
          <a:bodyPr wrap="square" lIns="540000" tIns="540000" rIns="540000" bIns="720000" rtlCol="0">
            <a:spAutoFit/>
          </a:bodyPr>
          <a:lstStyle/>
          <a:p>
            <a:pPr algn="just">
              <a:lnSpc>
                <a:spcPct val="120000"/>
              </a:lnSpc>
              <a:spcAft>
                <a:spcPts val="1200"/>
              </a:spcAft>
            </a:pPr>
            <a:r>
              <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rPr>
              <a:t>21u45 tot 07u00:</a:t>
            </a:r>
            <a:endParaRPr lang="nl-BE" sz="1400"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Patiëntenbriefing</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Start nachtdienst:</a:t>
            </a:r>
          </a:p>
          <a:p>
            <a:pPr marL="742950" lvl="1" indent="-285750" algn="just">
              <a:lnSpc>
                <a:spcPct val="120000"/>
              </a:lnSpc>
              <a:spcAft>
                <a:spcPts val="1200"/>
              </a:spcAft>
              <a:buClr>
                <a:srgbClr val="EE6600"/>
              </a:buClr>
              <a:buFont typeface="Arial" panose="020B0604020202020204" pitchFamily="34" charset="0"/>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Comfortzorg.</a:t>
            </a:r>
          </a:p>
          <a:p>
            <a:pPr marL="742950" lvl="1" indent="-285750" algn="just">
              <a:lnSpc>
                <a:spcPct val="120000"/>
              </a:lnSpc>
              <a:spcAft>
                <a:spcPts val="1200"/>
              </a:spcAft>
              <a:buClr>
                <a:srgbClr val="EE6600"/>
              </a:buClr>
              <a:buFont typeface="Arial" panose="020B0604020202020204" pitchFamily="34" charset="0"/>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Medicatiebedeling.</a:t>
            </a:r>
          </a:p>
          <a:p>
            <a:pPr marL="742950" lvl="1" indent="-285750" algn="just">
              <a:lnSpc>
                <a:spcPct val="120000"/>
              </a:lnSpc>
              <a:spcAft>
                <a:spcPts val="1200"/>
              </a:spcAft>
              <a:buClr>
                <a:srgbClr val="EE6600"/>
              </a:buClr>
              <a:buFont typeface="Arial" panose="020B0604020202020204" pitchFamily="34" charset="0"/>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Postoperatieve zorgen (controle bloeddruk, hartslag…).</a:t>
            </a:r>
          </a:p>
          <a:p>
            <a:pPr marL="742950" lvl="1" indent="-285750" algn="just">
              <a:lnSpc>
                <a:spcPct val="120000"/>
              </a:lnSpc>
              <a:spcAft>
                <a:spcPts val="1200"/>
              </a:spcAft>
              <a:buClr>
                <a:srgbClr val="EE6600"/>
              </a:buClr>
              <a:buFont typeface="Arial" panose="020B0604020202020204" pitchFamily="34" charset="0"/>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Preoperatieve voorbereiding.</a:t>
            </a:r>
          </a:p>
          <a:p>
            <a:pPr>
              <a:lnSpc>
                <a:spcPct val="120000"/>
              </a:lnSpc>
              <a:spcBef>
                <a:spcPts val="2400"/>
              </a:spcBef>
              <a:spcAft>
                <a:spcPts val="1200"/>
              </a:spcAft>
            </a:pPr>
            <a:r>
              <a:rPr lang="nl-BE" sz="2400" dirty="0">
                <a:solidFill>
                  <a:srgbClr val="0055A4"/>
                </a:solidFill>
                <a:latin typeface="Tahoma" panose="020B0604030504040204" pitchFamily="34" charset="0"/>
                <a:ea typeface="Tahoma" panose="020B0604030504040204" pitchFamily="34" charset="0"/>
                <a:cs typeface="Tahoma" panose="020B0604030504040204" pitchFamily="34" charset="0"/>
              </a:rPr>
              <a:t>Ontslag</a:t>
            </a:r>
            <a:endParaRPr lang="nl-BE" sz="1400" dirty="0"/>
          </a:p>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We streven er naar om het ontslag te regelen vanaf 11u, uiteraard steeds na overleg tussen u en uw arts. De ontslagpapieren worden u door de hoofdverpleegkundige of verantwoordelijke verpleegkundige op de kamer bezorgd.</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6" y="9215908"/>
            <a:ext cx="571500" cy="514350"/>
          </a:xfrm>
          <a:prstGeom prst="rect">
            <a:avLst/>
          </a:prstGeom>
        </p:spPr>
      </p:pic>
      <p:sp>
        <p:nvSpPr>
          <p:cNvPr id="2" name="Tekstvak 1"/>
          <p:cNvSpPr txBox="1"/>
          <p:nvPr/>
        </p:nvSpPr>
        <p:spPr>
          <a:xfrm>
            <a:off x="5760000" y="9360000"/>
            <a:ext cx="940526" cy="246221"/>
          </a:xfrm>
          <a:prstGeom prst="rect">
            <a:avLst/>
          </a:prstGeom>
          <a:noFill/>
        </p:spPr>
        <p:txBody>
          <a:bodyPr wrap="square" rtlCol="0">
            <a:spAutoFit/>
          </a:bodyPr>
          <a:lstStyle/>
          <a:p>
            <a:pPr algn="ctr"/>
            <a:fld id="{E627EB3B-B7B3-4902-B3CD-935BA4B31999}"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12</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sp>
        <p:nvSpPr>
          <p:cNvPr id="5" name="Tekstvak 4"/>
          <p:cNvSpPr txBox="1"/>
          <p:nvPr/>
        </p:nvSpPr>
        <p:spPr>
          <a:xfrm>
            <a:off x="564485" y="5891922"/>
            <a:ext cx="5746938" cy="2730960"/>
          </a:xfrm>
          <a:prstGeom prst="roundRect">
            <a:avLst/>
          </a:prstGeom>
          <a:solidFill>
            <a:srgbClr val="F26631"/>
          </a:solidFill>
        </p:spPr>
        <p:txBody>
          <a:bodyPr wrap="square" rtlCol="0">
            <a:spAutoFit/>
          </a:bodyPr>
          <a:lstStyle/>
          <a:p>
            <a:pPr algn="ctr">
              <a:lnSpc>
                <a:spcPct val="120000"/>
              </a:lnSpc>
              <a:spcAft>
                <a:spcPts val="1200"/>
              </a:spcAft>
            </a:pP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BEZOEKUREN: van 14 tot 20u strikt </a:t>
            </a:r>
            <a:endParaRPr lang="nl-NL"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200"/>
              </a:spcAft>
            </a:pP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Gezien uw gezondheidstoestand vragen wij de bezoekers </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de aangegeven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bezoekuren te respecteren, </a:t>
            </a: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kinderen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slechts zeer korte bezoeken te laten brengen en ze niet in de gangen te laten rondlopen. </a:t>
            </a:r>
          </a:p>
          <a:p>
            <a:pPr algn="ctr">
              <a:lnSpc>
                <a:spcPct val="120000"/>
              </a:lnSpc>
              <a:spcAft>
                <a:spcPts val="1200"/>
              </a:spcAft>
            </a:pP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Afwijkingen op deze regels (in uitzonderlijke gevallen!) zijn enkel mogelijk na overleg met de behandelende </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arts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van de afdeling of met de hoofdverpleegkundige. </a:t>
            </a:r>
            <a:endParaRPr lang="nl-BE"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0552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kstvak 45"/>
          <p:cNvSpPr txBox="1"/>
          <p:nvPr/>
        </p:nvSpPr>
        <p:spPr>
          <a:xfrm>
            <a:off x="9795" y="6734236"/>
            <a:ext cx="6848205" cy="1789369"/>
          </a:xfrm>
          <a:prstGeom prst="rect">
            <a:avLst/>
          </a:prstGeom>
          <a:noFill/>
          <a:ln>
            <a:noFill/>
          </a:ln>
        </p:spPr>
        <p:txBody>
          <a:bodyPr wrap="square" lIns="540000" tIns="540000" rIns="540000" bIns="720000" rtlCol="0">
            <a:spAutoFit/>
          </a:bodyPr>
          <a:lstStyle/>
          <a:p>
            <a:pPr algn="just">
              <a:lnSpc>
                <a:spcPct val="120000"/>
              </a:lnSpc>
              <a:spcAft>
                <a:spcPts val="1200"/>
              </a:spcAft>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Zij worden bijgestaan door geneesheer-residenten, assistent-artsen, anesthesisten en intensivisten.</a:t>
            </a:r>
            <a:endParaRPr lang="nl-BE" b="1" dirty="0" smtClean="0">
              <a:solidFill>
                <a:srgbClr val="00AEEF"/>
              </a:solidFill>
              <a:latin typeface="Tahoma" panose="020B0604030504040204" pitchFamily="34" charset="0"/>
              <a:ea typeface="Tahoma" panose="020B0604030504040204" pitchFamily="34" charset="0"/>
              <a:cs typeface="Tahoma" panose="020B0604030504040204" pitchFamily="34" charset="0"/>
            </a:endParaRPr>
          </a:p>
        </p:txBody>
      </p:sp>
      <p:sp>
        <p:nvSpPr>
          <p:cNvPr id="10" name="Tekstvak 9"/>
          <p:cNvSpPr txBox="1"/>
          <p:nvPr/>
        </p:nvSpPr>
        <p:spPr>
          <a:xfrm>
            <a:off x="248001" y="483323"/>
            <a:ext cx="6361999" cy="338554"/>
          </a:xfrm>
          <a:prstGeom prst="rect">
            <a:avLst/>
          </a:prstGeom>
          <a:solidFill>
            <a:srgbClr val="0055A4"/>
          </a:solidFill>
        </p:spPr>
        <p:txBody>
          <a:bodyPr wrap="square" rtlCol="0">
            <a:spAutoFit/>
          </a:bodyPr>
          <a:lstStyle/>
          <a:p>
            <a:pPr algn="ctr"/>
            <a:r>
              <a:rPr lang="nl-BE"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Artsen cardiale heelkunde</a:t>
            </a:r>
            <a:endParaRPr lang="nl-BE"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69977"/>
            <a:ext cx="1524000" cy="1905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kstvak 40"/>
          <p:cNvSpPr txBox="1"/>
          <p:nvPr/>
        </p:nvSpPr>
        <p:spPr>
          <a:xfrm>
            <a:off x="2580187" y="2763613"/>
            <a:ext cx="1697627" cy="527804"/>
          </a:xfrm>
          <a:prstGeom prst="roundRect">
            <a:avLst/>
          </a:prstGeom>
          <a:solidFill>
            <a:srgbClr val="00AEEF"/>
          </a:solidFill>
        </p:spPr>
        <p:txBody>
          <a:bodyPr wrap="square" tIns="0" rtlCol="0">
            <a:spAutoFit/>
          </a:bodyPr>
          <a:lstStyle/>
          <a:p>
            <a:pPr algn="ct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Van </a:t>
            </a:r>
            <a:r>
              <a:rPr lang="nl-NL"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Praet</a:t>
            </a:r>
            <a:endPar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Diensthoofd</a:t>
            </a:r>
            <a:endParaRPr lang="nl-BE"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30" name="Picture 6" descr="https://www.olvz.be/sites/default/files/imagecache/image_160x200/doctor/id/dr_ivan_degrieck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55" y="3644145"/>
            <a:ext cx="1524000" cy="1905000"/>
          </a:xfrm>
          <a:prstGeom prst="roundRect">
            <a:avLst/>
          </a:prstGeom>
          <a:noFill/>
          <a:extLst>
            <a:ext uri="{909E8E84-426E-40DD-AFC4-6F175D3DCCD1}">
              <a14:hiddenFill xmlns:a14="http://schemas.microsoft.com/office/drawing/2010/main">
                <a:solidFill>
                  <a:srgbClr val="FFFFFF"/>
                </a:solidFill>
              </a14:hiddenFill>
            </a:ext>
          </a:extLst>
        </p:spPr>
      </p:pic>
      <p:sp>
        <p:nvSpPr>
          <p:cNvPr id="42" name="Tekstvak 41"/>
          <p:cNvSpPr txBox="1"/>
          <p:nvPr/>
        </p:nvSpPr>
        <p:spPr>
          <a:xfrm>
            <a:off x="541041" y="5411300"/>
            <a:ext cx="1697627" cy="289441"/>
          </a:xfrm>
          <a:prstGeom prst="roundRect">
            <a:avLst/>
          </a:prstGeom>
          <a:solidFill>
            <a:srgbClr val="00AEEF"/>
          </a:solidFill>
        </p:spPr>
        <p:txBody>
          <a:bodyPr wrap="square" tIns="0" rtlCol="0">
            <a:spAutoFit/>
          </a:bodyPr>
          <a:lstStyle/>
          <a:p>
            <a:pPr algn="ct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nl-NL"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Degrieck</a:t>
            </a:r>
            <a:endParaRPr lang="nl-BE"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32" name="Picture 8" descr="https://www.olvz.be/sites/default/files/imagecache/image_160x200/doctor/id/bernard_stock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49680"/>
            <a:ext cx="1524000" cy="1905000"/>
          </a:xfrm>
          <a:prstGeom prst="roundRect">
            <a:avLst/>
          </a:prstGeom>
          <a:noFill/>
          <a:extLst>
            <a:ext uri="{909E8E84-426E-40DD-AFC4-6F175D3DCCD1}">
              <a14:hiddenFill xmlns:a14="http://schemas.microsoft.com/office/drawing/2010/main">
                <a:solidFill>
                  <a:srgbClr val="FFFFFF"/>
                </a:solidFill>
              </a14:hiddenFill>
            </a:ext>
          </a:extLst>
        </p:spPr>
      </p:pic>
      <p:sp>
        <p:nvSpPr>
          <p:cNvPr id="30" name="Tekstvak 29"/>
          <p:cNvSpPr txBox="1"/>
          <p:nvPr/>
        </p:nvSpPr>
        <p:spPr>
          <a:xfrm>
            <a:off x="4619331" y="5404424"/>
            <a:ext cx="1697627" cy="289441"/>
          </a:xfrm>
          <a:prstGeom prst="roundRect">
            <a:avLst/>
          </a:prstGeom>
          <a:solidFill>
            <a:srgbClr val="00AEEF"/>
          </a:solidFill>
        </p:spPr>
        <p:txBody>
          <a:bodyPr wrap="square" tIns="0" rtlCol="0">
            <a:spAutoFit/>
          </a:bodyPr>
          <a:lstStyle/>
          <a:p>
            <a:pPr algn="ct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Casselman</a:t>
            </a:r>
            <a:endParaRPr lang="nl-BE"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4" name="Tekstvak 23"/>
          <p:cNvSpPr txBox="1"/>
          <p:nvPr/>
        </p:nvSpPr>
        <p:spPr>
          <a:xfrm>
            <a:off x="2580187" y="5410257"/>
            <a:ext cx="1697627" cy="289441"/>
          </a:xfrm>
          <a:prstGeom prst="roundRect">
            <a:avLst/>
          </a:prstGeom>
          <a:solidFill>
            <a:srgbClr val="00AEEF"/>
          </a:solidFill>
        </p:spPr>
        <p:txBody>
          <a:bodyPr wrap="square" tIns="0" rtlCol="0">
            <a:spAutoFit/>
          </a:bodyPr>
          <a:lstStyle/>
          <a:p>
            <a:pPr algn="ct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Dr. Stockman</a:t>
            </a:r>
            <a:endParaRPr lang="nl-BE"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37" name="Picture 13" descr="https://www.olvz.be/sites/default/files/imagecache/image_160x200/doctor/id/casselmanfili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842" y="3639072"/>
            <a:ext cx="1412281" cy="1765351"/>
          </a:xfrm>
          <a:prstGeom prst="roundRect">
            <a:avLst/>
          </a:prstGeom>
          <a:noFill/>
          <a:extLst>
            <a:ext uri="{909E8E84-426E-40DD-AFC4-6F175D3DCCD1}">
              <a14:hiddenFill xmlns:a14="http://schemas.microsoft.com/office/drawing/2010/main">
                <a:solidFill>
                  <a:srgbClr val="FFFFFF"/>
                </a:solidFill>
              </a14:hiddenFill>
            </a:ext>
          </a:extLst>
        </p:spPr>
      </p:pic>
      <p:pic>
        <p:nvPicPr>
          <p:cNvPr id="37" name="Afbeelding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6842" y="9215908"/>
            <a:ext cx="571500" cy="514350"/>
          </a:xfrm>
          <a:prstGeom prst="rect">
            <a:avLst/>
          </a:prstGeom>
        </p:spPr>
      </p:pic>
      <p:sp>
        <p:nvSpPr>
          <p:cNvPr id="38" name="Tekstvak 37"/>
          <p:cNvSpPr txBox="1"/>
          <p:nvPr/>
        </p:nvSpPr>
        <p:spPr>
          <a:xfrm>
            <a:off x="180000" y="9360000"/>
            <a:ext cx="940526" cy="246221"/>
          </a:xfrm>
          <a:prstGeom prst="rect">
            <a:avLst/>
          </a:prstGeom>
          <a:noFill/>
        </p:spPr>
        <p:txBody>
          <a:bodyPr wrap="square" rtlCol="0">
            <a:spAutoFit/>
          </a:bodyPr>
          <a:lstStyle/>
          <a:p>
            <a:pPr algn="ctr"/>
            <a:fld id="{7A13CD0F-7886-42DC-BAD7-1DB972B3BCE5}"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13</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1030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kstvak 45"/>
          <p:cNvSpPr txBox="1"/>
          <p:nvPr/>
        </p:nvSpPr>
        <p:spPr>
          <a:xfrm>
            <a:off x="16027" y="7071910"/>
            <a:ext cx="6848205" cy="1789369"/>
          </a:xfrm>
          <a:prstGeom prst="rect">
            <a:avLst/>
          </a:prstGeom>
          <a:noFill/>
          <a:ln>
            <a:noFill/>
          </a:ln>
        </p:spPr>
        <p:txBody>
          <a:bodyPr wrap="square" lIns="540000" tIns="540000" rIns="540000" bIns="720000" rtlCol="0">
            <a:spAutoFit/>
          </a:bodyPr>
          <a:lstStyle/>
          <a:p>
            <a:pPr algn="just">
              <a:lnSpc>
                <a:spcPct val="120000"/>
              </a:lnSpc>
              <a:spcAft>
                <a:spcPts val="1200"/>
              </a:spcAft>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Zij worden bijgestaan door geneesheer-residenten, assistent-artsen, anesthesisten en intensivisten.</a:t>
            </a:r>
            <a:endParaRPr lang="nl-BE" b="1" dirty="0" smtClean="0">
              <a:solidFill>
                <a:srgbClr val="00AEEF"/>
              </a:solidFill>
              <a:latin typeface="Tahoma" panose="020B0604030504040204" pitchFamily="34" charset="0"/>
              <a:ea typeface="Tahoma" panose="020B0604030504040204" pitchFamily="34" charset="0"/>
              <a:cs typeface="Tahoma" panose="020B0604030504040204" pitchFamily="34" charset="0"/>
            </a:endParaRPr>
          </a:p>
        </p:txBody>
      </p:sp>
      <p:sp>
        <p:nvSpPr>
          <p:cNvPr id="10" name="Tekstvak 9"/>
          <p:cNvSpPr txBox="1"/>
          <p:nvPr/>
        </p:nvSpPr>
        <p:spPr>
          <a:xfrm>
            <a:off x="248001" y="483323"/>
            <a:ext cx="6361999" cy="338554"/>
          </a:xfrm>
          <a:prstGeom prst="rect">
            <a:avLst/>
          </a:prstGeom>
          <a:solidFill>
            <a:srgbClr val="0055A4"/>
          </a:solidFill>
        </p:spPr>
        <p:txBody>
          <a:bodyPr wrap="square" rtlCol="0">
            <a:spAutoFit/>
          </a:bodyPr>
          <a:lstStyle/>
          <a:p>
            <a:pPr algn="ctr"/>
            <a:r>
              <a:rPr lang="nl-BE"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Artsen vaat- en thoraxheelkunde</a:t>
            </a:r>
            <a:endParaRPr lang="nl-BE"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1" name="Tekstvak 40"/>
          <p:cNvSpPr txBox="1"/>
          <p:nvPr/>
        </p:nvSpPr>
        <p:spPr>
          <a:xfrm>
            <a:off x="2580187" y="2763613"/>
            <a:ext cx="1697627" cy="527804"/>
          </a:xfrm>
          <a:prstGeom prst="roundRect">
            <a:avLst/>
          </a:prstGeom>
          <a:solidFill>
            <a:srgbClr val="00AEEF"/>
          </a:solidFill>
        </p:spPr>
        <p:txBody>
          <a:bodyPr wrap="square" tIns="0" rtlCol="0">
            <a:spAutoFit/>
          </a:bodyPr>
          <a:lstStyle/>
          <a:p>
            <a:pPr algn="ct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Beelen</a:t>
            </a:r>
          </a:p>
          <a:p>
            <a:pPr algn="ct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Diensthoofd</a:t>
            </a:r>
            <a:endParaRPr lang="nl-BE"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6" name="Tekstvak 25"/>
          <p:cNvSpPr txBox="1"/>
          <p:nvPr/>
        </p:nvSpPr>
        <p:spPr>
          <a:xfrm>
            <a:off x="4627591" y="5534985"/>
            <a:ext cx="1697627" cy="289441"/>
          </a:xfrm>
          <a:prstGeom prst="roundRect">
            <a:avLst/>
          </a:prstGeom>
          <a:solidFill>
            <a:srgbClr val="00AEEF"/>
          </a:solidFill>
        </p:spPr>
        <p:txBody>
          <a:bodyPr wrap="square" tIns="0" rtlCol="0">
            <a:spAutoFit/>
          </a:bodyPr>
          <a:lstStyle/>
          <a:p>
            <a:pPr algn="ct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Moerman</a:t>
            </a:r>
            <a:endParaRPr lang="nl-BE"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43" name="Picture 19" descr="Afbeeldingsresultaat voor dr Maene, Liev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084"/>
          <a:stretch/>
        </p:blipFill>
        <p:spPr bwMode="auto">
          <a:xfrm>
            <a:off x="825673" y="3613051"/>
            <a:ext cx="1524000" cy="1872581"/>
          </a:xfrm>
          <a:prstGeom prst="roundRect">
            <a:avLst/>
          </a:prstGeom>
          <a:noFill/>
          <a:extLst>
            <a:ext uri="{909E8E84-426E-40DD-AFC4-6F175D3DCCD1}">
              <a14:hiddenFill xmlns:a14="http://schemas.microsoft.com/office/drawing/2010/main">
                <a:solidFill>
                  <a:srgbClr val="FFFFFF"/>
                </a:solidFill>
              </a14:hiddenFill>
            </a:ext>
          </a:extLst>
        </p:spPr>
      </p:pic>
      <p:sp>
        <p:nvSpPr>
          <p:cNvPr id="29" name="Tekstvak 28"/>
          <p:cNvSpPr txBox="1"/>
          <p:nvPr/>
        </p:nvSpPr>
        <p:spPr>
          <a:xfrm>
            <a:off x="738860" y="5498461"/>
            <a:ext cx="1697627" cy="289441"/>
          </a:xfrm>
          <a:prstGeom prst="roundRect">
            <a:avLst/>
          </a:prstGeom>
          <a:solidFill>
            <a:srgbClr val="00AEEF"/>
          </a:solidFill>
        </p:spPr>
        <p:txBody>
          <a:bodyPr wrap="square" tIns="0" rtlCol="0">
            <a:spAutoFit/>
          </a:bodyPr>
          <a:lstStyle/>
          <a:p>
            <a:pPr algn="ct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nl-NL" sz="1400" b="1" dirty="0" err="1">
                <a:solidFill>
                  <a:schemeClr val="bg1"/>
                </a:solidFill>
                <a:latin typeface="Tahoma" panose="020B0604030504040204" pitchFamily="34" charset="0"/>
                <a:ea typeface="Tahoma" panose="020B0604030504040204" pitchFamily="34" charset="0"/>
                <a:cs typeface="Tahoma" panose="020B0604030504040204" pitchFamily="34" charset="0"/>
              </a:rPr>
              <a:t>Maene</a:t>
            </a:r>
            <a:endParaRPr lang="nl-BE"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7" name="Afbeelding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10" y="9224633"/>
            <a:ext cx="571500" cy="514350"/>
          </a:xfrm>
          <a:prstGeom prst="rect">
            <a:avLst/>
          </a:prstGeom>
        </p:spPr>
      </p:pic>
      <p:sp>
        <p:nvSpPr>
          <p:cNvPr id="38" name="Tekstvak 37"/>
          <p:cNvSpPr txBox="1"/>
          <p:nvPr/>
        </p:nvSpPr>
        <p:spPr>
          <a:xfrm>
            <a:off x="5854955" y="9358698"/>
            <a:ext cx="940526" cy="246221"/>
          </a:xfrm>
          <a:prstGeom prst="rect">
            <a:avLst/>
          </a:prstGeom>
          <a:noFill/>
        </p:spPr>
        <p:txBody>
          <a:bodyPr wrap="square" rtlCol="0">
            <a:spAutoFit/>
          </a:bodyPr>
          <a:lstStyle/>
          <a:p>
            <a:pPr algn="ctr"/>
            <a:fld id="{7A13CD0F-7886-42DC-BAD7-1DB972B3BCE5}"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14</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30" y="3555765"/>
            <a:ext cx="1447400" cy="1929867"/>
          </a:xfrm>
          <a:prstGeom prst="roundRect">
            <a:avLst/>
          </a:prstGeom>
        </p:spPr>
      </p:pic>
      <p:sp>
        <p:nvSpPr>
          <p:cNvPr id="21" name="Tekstvak 20"/>
          <p:cNvSpPr txBox="1"/>
          <p:nvPr/>
        </p:nvSpPr>
        <p:spPr>
          <a:xfrm>
            <a:off x="2678130" y="5497055"/>
            <a:ext cx="1697627" cy="527804"/>
          </a:xfrm>
          <a:prstGeom prst="roundRect">
            <a:avLst/>
          </a:prstGeom>
          <a:solidFill>
            <a:srgbClr val="00AEEF"/>
          </a:solidFill>
        </p:spPr>
        <p:txBody>
          <a:bodyPr wrap="square" tIns="0" rtlCol="0">
            <a:spAutoFit/>
          </a:bodyPr>
          <a:lstStyle/>
          <a:p>
            <a:pPr algn="ct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nl-NL"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Bouckenooghe</a:t>
            </a:r>
            <a:endParaRPr lang="nl-BE"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0" descr="https://www.olvz.be/sites/default/files/imagecache/image_160x200/doctor/id/beelenroel.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678130" y="887052"/>
            <a:ext cx="1524000" cy="1905000"/>
          </a:xfrm>
          <a:prstGeom prst="round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rotWithShape="1">
          <a:blip r:embed="rId6" cstate="print">
            <a:extLst>
              <a:ext uri="{28A0092B-C50C-407E-A947-70E740481C1C}">
                <a14:useLocalDpi xmlns:a14="http://schemas.microsoft.com/office/drawing/2010/main" val="0"/>
              </a:ext>
            </a:extLst>
          </a:blip>
          <a:srcRect t="6281" b="856"/>
          <a:stretch/>
        </p:blipFill>
        <p:spPr>
          <a:xfrm>
            <a:off x="4765969" y="3555765"/>
            <a:ext cx="1420873" cy="1979220"/>
          </a:xfrm>
          <a:prstGeom prst="roundRect">
            <a:avLst>
              <a:gd name="adj" fmla="val 16667"/>
            </a:avLst>
          </a:prstGeom>
          <a:ln>
            <a:noFill/>
          </a:ln>
          <a:effectLst/>
        </p:spPr>
      </p:pic>
    </p:spTree>
    <p:extLst>
      <p:ext uri="{BB962C8B-B14F-4D97-AF65-F5344CB8AC3E}">
        <p14:creationId xmlns:p14="http://schemas.microsoft.com/office/powerpoint/2010/main" val="277307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00" y="9220723"/>
            <a:ext cx="571500" cy="514350"/>
          </a:xfrm>
          <a:prstGeom prst="rect">
            <a:avLst/>
          </a:prstGeom>
        </p:spPr>
      </p:pic>
      <p:sp>
        <p:nvSpPr>
          <p:cNvPr id="2" name="Tekstvak 1"/>
          <p:cNvSpPr txBox="1"/>
          <p:nvPr/>
        </p:nvSpPr>
        <p:spPr>
          <a:xfrm>
            <a:off x="39674" y="9354787"/>
            <a:ext cx="940526" cy="246221"/>
          </a:xfrm>
          <a:prstGeom prst="rect">
            <a:avLst/>
          </a:prstGeom>
          <a:noFill/>
        </p:spPr>
        <p:txBody>
          <a:bodyPr wrap="square" rtlCol="0">
            <a:spAutoFit/>
          </a:bodyPr>
          <a:lstStyle/>
          <a:p>
            <a:pPr algn="ctr"/>
            <a:fld id="{E627EB3B-B7B3-4902-B3CD-935BA4B31999}"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15</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sp>
        <p:nvSpPr>
          <p:cNvPr id="10" name="Tekstvak 9"/>
          <p:cNvSpPr txBox="1"/>
          <p:nvPr/>
        </p:nvSpPr>
        <p:spPr>
          <a:xfrm>
            <a:off x="248001" y="483323"/>
            <a:ext cx="6361999" cy="338554"/>
          </a:xfrm>
          <a:prstGeom prst="rect">
            <a:avLst/>
          </a:prstGeom>
          <a:solidFill>
            <a:srgbClr val="0055A4"/>
          </a:solidFill>
        </p:spPr>
        <p:txBody>
          <a:bodyPr wrap="square" rtlCol="0">
            <a:spAutoFit/>
          </a:bodyPr>
          <a:lstStyle/>
          <a:p>
            <a:pPr algn="ctr"/>
            <a:r>
              <a:rPr lang="nl-BE"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Hoofdverpleegkundige</a:t>
            </a:r>
            <a:endParaRPr lang="nl-BE"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4" name="Tekstvak 33"/>
          <p:cNvSpPr txBox="1"/>
          <p:nvPr/>
        </p:nvSpPr>
        <p:spPr>
          <a:xfrm>
            <a:off x="248001" y="4333150"/>
            <a:ext cx="6361999" cy="338554"/>
          </a:xfrm>
          <a:prstGeom prst="rect">
            <a:avLst/>
          </a:prstGeom>
          <a:solidFill>
            <a:srgbClr val="0055A4"/>
          </a:solidFill>
        </p:spPr>
        <p:txBody>
          <a:bodyPr wrap="square" rtlCol="0">
            <a:spAutoFit/>
          </a:bodyPr>
          <a:lstStyle/>
          <a:p>
            <a:pPr algn="ctr"/>
            <a:r>
              <a:rPr lang="nl-BE"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Ons team</a:t>
            </a:r>
            <a:endParaRPr lang="nl-BE"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5" name="Tekstvak 24"/>
          <p:cNvSpPr txBox="1"/>
          <p:nvPr/>
        </p:nvSpPr>
        <p:spPr>
          <a:xfrm>
            <a:off x="9795" y="4476865"/>
            <a:ext cx="6848205" cy="5242622"/>
          </a:xfrm>
          <a:prstGeom prst="rect">
            <a:avLst/>
          </a:prstGeom>
          <a:noFill/>
          <a:ln>
            <a:noFill/>
          </a:ln>
        </p:spPr>
        <p:txBody>
          <a:bodyPr wrap="square" lIns="540000" tIns="540000" rIns="540000" bIns="720000" rtlCol="0">
            <a:spAutoFit/>
          </a:bodyPr>
          <a:lstStyle/>
          <a:p>
            <a:pPr marL="285750" lvl="0" indent="-285750" algn="just">
              <a:lnSpc>
                <a:spcPct val="120000"/>
              </a:lnSpc>
              <a:spcAft>
                <a:spcPts val="1200"/>
              </a:spcAft>
              <a:buClr>
                <a:srgbClr val="00AEEF"/>
              </a:buClr>
              <a:buFont typeface="Wingdings" panose="05000000000000000000" pitchFamily="2" charset="2"/>
              <a:buChar char="§"/>
            </a:pPr>
            <a:r>
              <a:rPr lang="nl-BE" sz="1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Verantwoordelijke secretariaat Cardiale Heelkunde:</a:t>
            </a: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Mevr</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Kelly </a:t>
            </a:r>
            <a:r>
              <a:rPr lang="nl-BE" sz="1400"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Mievis</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Verantwoordelijke </a:t>
            </a:r>
            <a:r>
              <a:rPr lang="nl-BE" sz="1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secretariaat Vaat- en thoraxheelkunde:</a:t>
            </a:r>
            <a:endPar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20000"/>
              </a:lnSpc>
              <a:spcAft>
                <a:spcPts val="1200"/>
              </a:spcAft>
              <a:buClr>
                <a:srgbClr val="EE6600"/>
              </a:buClr>
              <a:buFont typeface="Arial" panose="020B0604020202020204" pitchFamily="34" charset="0"/>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Mevr. </a:t>
            </a: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Murielle</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De </a:t>
            </a: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Ryck</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Verpleegkundigen, zorgkundigen, logistieke medewerkers </a:t>
            </a:r>
          </a:p>
          <a:p>
            <a:pPr marL="285750" lvl="0" indent="-285750" algn="just">
              <a:lnSpc>
                <a:spcPct val="120000"/>
              </a:lnSpc>
              <a:spcAft>
                <a:spcPts val="1200"/>
              </a:spcAft>
              <a:buClr>
                <a:srgbClr val="00AEEF"/>
              </a:buClr>
              <a:buFont typeface="Wingdings" panose="05000000000000000000" pitchFamily="2" charset="2"/>
              <a:buChar char="§"/>
            </a:pP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Kinesisten </a:t>
            </a:r>
          </a:p>
          <a:p>
            <a:pPr marL="285750" lvl="0" indent="-285750" algn="just">
              <a:lnSpc>
                <a:spcPct val="120000"/>
              </a:lnSpc>
              <a:spcAft>
                <a:spcPts val="1200"/>
              </a:spcAft>
              <a:buClr>
                <a:srgbClr val="00AEEF"/>
              </a:buClr>
              <a:buFont typeface="Wingdings" panose="05000000000000000000" pitchFamily="2" charset="2"/>
              <a:buChar char="§"/>
            </a:pP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Sociaal </a:t>
            </a:r>
            <a:r>
              <a:rPr lang="nl-BE" sz="1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verpleegkundigen/maatschappelijk werkers</a:t>
            </a:r>
            <a:endPar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Diëtisten </a:t>
            </a:r>
          </a:p>
          <a:p>
            <a:pPr marL="285750" lvl="0" indent="-285750" algn="just">
              <a:lnSpc>
                <a:spcPct val="120000"/>
              </a:lnSpc>
              <a:spcAft>
                <a:spcPts val="1200"/>
              </a:spcAft>
              <a:buClr>
                <a:srgbClr val="00AEEF"/>
              </a:buClr>
              <a:buFont typeface="Wingdings" panose="05000000000000000000" pitchFamily="2" charset="2"/>
              <a:buChar char="§"/>
            </a:pP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Psychologe</a:t>
            </a:r>
          </a:p>
          <a:p>
            <a:pPr marL="285750" lvl="0" indent="-285750" algn="just">
              <a:lnSpc>
                <a:spcPct val="120000"/>
              </a:lnSpc>
              <a:spcAft>
                <a:spcPts val="1200"/>
              </a:spcAft>
              <a:buClr>
                <a:srgbClr val="00AEEF"/>
              </a:buClr>
              <a:buFont typeface="Wingdings" panose="05000000000000000000" pitchFamily="2" charset="2"/>
              <a:buChar char="§"/>
            </a:pP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Secretaressen</a:t>
            </a:r>
          </a:p>
        </p:txBody>
      </p:sp>
      <p:pic>
        <p:nvPicPr>
          <p:cNvPr id="3" name="Picture 2" descr="C:\Users\ivroonho\AppData\Local\Temp\notesC31090\71002208_975206092818763_3891070547169116160_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58" t="27214" r="6189" b="4444"/>
          <a:stretch/>
        </p:blipFill>
        <p:spPr bwMode="auto">
          <a:xfrm>
            <a:off x="629146" y="1035450"/>
            <a:ext cx="2000249" cy="2150562"/>
          </a:xfrm>
          <a:prstGeom prst="roundRect">
            <a:avLst/>
          </a:prstGeom>
          <a:noFill/>
          <a:extLst>
            <a:ext uri="{909E8E84-426E-40DD-AFC4-6F175D3DCCD1}">
              <a14:hiddenFill xmlns:a14="http://schemas.microsoft.com/office/drawing/2010/main">
                <a:solidFill>
                  <a:srgbClr val="FFFFFF"/>
                </a:solidFill>
              </a14:hiddenFill>
            </a:ext>
          </a:extLst>
        </p:spPr>
      </p:pic>
      <p:sp>
        <p:nvSpPr>
          <p:cNvPr id="22" name="Tekstvak 21"/>
          <p:cNvSpPr txBox="1"/>
          <p:nvPr/>
        </p:nvSpPr>
        <p:spPr>
          <a:xfrm>
            <a:off x="440188" y="3163520"/>
            <a:ext cx="2378167" cy="766167"/>
          </a:xfrm>
          <a:prstGeom prst="roundRect">
            <a:avLst/>
          </a:prstGeom>
          <a:solidFill>
            <a:srgbClr val="00AEEF"/>
          </a:solidFill>
        </p:spPr>
        <p:txBody>
          <a:bodyPr wrap="square" tIns="0" rtlCol="0">
            <a:spAutoFit/>
          </a:bodyPr>
          <a:lstStyle/>
          <a:p>
            <a:pPr algn="ct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Nele Van </a:t>
            </a: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Hoeck</a:t>
            </a:r>
          </a:p>
          <a:p>
            <a:pPr algn="ctr"/>
            <a:endPar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Hoofdverpleegkundige</a:t>
            </a:r>
            <a:endPar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Afbeelding 10"/>
          <p:cNvPicPr>
            <a:picLocks noChangeAspect="1"/>
          </p:cNvPicPr>
          <p:nvPr/>
        </p:nvPicPr>
        <p:blipFill rotWithShape="1">
          <a:blip r:embed="rId4" cstate="print">
            <a:extLst>
              <a:ext uri="{28A0092B-C50C-407E-A947-70E740481C1C}">
                <a14:useLocalDpi xmlns:a14="http://schemas.microsoft.com/office/drawing/2010/main" val="0"/>
              </a:ext>
            </a:extLst>
          </a:blip>
          <a:srcRect t="18684"/>
          <a:stretch/>
        </p:blipFill>
        <p:spPr>
          <a:xfrm>
            <a:off x="4061376" y="1130547"/>
            <a:ext cx="1977124" cy="2143617"/>
          </a:xfrm>
          <a:prstGeom prst="roundRect">
            <a:avLst>
              <a:gd name="adj" fmla="val 8594"/>
            </a:avLst>
          </a:prstGeom>
          <a:solidFill>
            <a:srgbClr val="FFFFFF">
              <a:shade val="85000"/>
            </a:srgbClr>
          </a:solidFill>
          <a:ln>
            <a:noFill/>
          </a:ln>
          <a:effectLst/>
        </p:spPr>
      </p:pic>
      <p:sp>
        <p:nvSpPr>
          <p:cNvPr id="12" name="Tekstvak 10"/>
          <p:cNvSpPr txBox="1"/>
          <p:nvPr/>
        </p:nvSpPr>
        <p:spPr>
          <a:xfrm>
            <a:off x="3845025" y="3192189"/>
            <a:ext cx="2409825" cy="1004530"/>
          </a:xfrm>
          <a:prstGeom prst="roundRect">
            <a:avLst/>
          </a:prstGeom>
          <a:solidFill>
            <a:srgbClr val="00AEEF"/>
          </a:solidFill>
        </p:spPr>
        <p:txBody>
          <a:bodyPr wrap="square" t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nl-NL"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Tasha</a:t>
            </a: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Van </a:t>
            </a:r>
            <a:r>
              <a:rPr lang="nl-NL"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Theemsche</a:t>
            </a:r>
            <a:endPar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Adjunct Hoofdverpleegkundige</a:t>
            </a:r>
          </a:p>
        </p:txBody>
      </p:sp>
    </p:spTree>
    <p:extLst>
      <p:ext uri="{BB962C8B-B14F-4D97-AF65-F5344CB8AC3E}">
        <p14:creationId xmlns:p14="http://schemas.microsoft.com/office/powerpoint/2010/main" val="2549572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89863" y="3766744"/>
            <a:ext cx="6848205" cy="6118760"/>
          </a:xfrm>
          <a:prstGeom prst="rect">
            <a:avLst/>
          </a:prstGeom>
          <a:noFill/>
          <a:ln>
            <a:noFill/>
          </a:ln>
        </p:spPr>
        <p:txBody>
          <a:bodyPr wrap="square" lIns="540000" tIns="540000" rIns="540000" bIns="720000" rtlCol="0">
            <a:spAutoFit/>
          </a:bodyPr>
          <a:lstStyle/>
          <a:p>
            <a:pPr algn="just">
              <a:lnSpc>
                <a:spcPct val="120000"/>
              </a:lnSpc>
              <a:spcBef>
                <a:spcPts val="1600"/>
              </a:spcBef>
              <a:spcAft>
                <a:spcPts val="1200"/>
              </a:spcAft>
            </a:pPr>
            <a:r>
              <a:rPr lang="nl-BE" b="1" dirty="0" err="1" smtClean="0">
                <a:solidFill>
                  <a:srgbClr val="00AEEF"/>
                </a:solidFill>
                <a:latin typeface="Tahoma" panose="020B0604030504040204" pitchFamily="34" charset="0"/>
                <a:ea typeface="Tahoma" panose="020B0604030504040204" pitchFamily="34" charset="0"/>
                <a:cs typeface="Tahoma" panose="020B0604030504040204" pitchFamily="34" charset="0"/>
              </a:rPr>
              <a:t>Mynexuzhealth</a:t>
            </a:r>
            <a:endParaRPr lang="nl-B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Voor informatie om uw </a:t>
            </a:r>
            <a:r>
              <a:rPr lang="nl-BE" sz="1400" b="1"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mynexuzhealth</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b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b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te activeren klik </a:t>
            </a:r>
            <a:r>
              <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hlinkClick r:id="rId2"/>
              </a:rPr>
              <a:t>hier</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Mynexuzhealth</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is </a:t>
            </a:r>
            <a:b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b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een beveiligde </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webapplicatie en app voor </a:t>
            </a:r>
            <a:b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b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patiënten van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 </a:t>
            </a: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nexuz</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-ziekenhuizen, </a:t>
            </a:r>
            <a:b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b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waarmee u </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toegang krijgt tot uw </a:t>
            </a:r>
            <a:b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b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persoonlijk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patiëntendossier. </a:t>
            </a: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Aft>
                <a:spcPts val="1200"/>
              </a:spcAft>
            </a:pPr>
            <a:endParaRPr lang="nl-BE"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600"/>
              </a:spcBef>
              <a:spcAft>
                <a:spcPts val="1200"/>
              </a:spcAft>
            </a:pPr>
            <a:r>
              <a:rPr lang="nl-BE" b="1" dirty="0" err="1" smtClean="0">
                <a:solidFill>
                  <a:srgbClr val="00AEEF"/>
                </a:solidFill>
                <a:latin typeface="Tahoma" panose="020B0604030504040204" pitchFamily="34" charset="0"/>
                <a:ea typeface="Tahoma" panose="020B0604030504040204" pitchFamily="34" charset="0"/>
                <a:cs typeface="Tahoma" panose="020B0604030504040204" pitchFamily="34" charset="0"/>
              </a:rPr>
              <a:t>Bedside</a:t>
            </a:r>
            <a:r>
              <a:rPr lang="nl-BE" b="1" dirty="0" smtClean="0">
                <a:solidFill>
                  <a:srgbClr val="00AEEF"/>
                </a:solidFill>
                <a:latin typeface="Tahoma" panose="020B0604030504040204" pitchFamily="34" charset="0"/>
                <a:ea typeface="Tahoma" panose="020B0604030504040204" pitchFamily="34" charset="0"/>
                <a:cs typeface="Tahoma" panose="020B0604030504040204" pitchFamily="34" charset="0"/>
              </a:rPr>
              <a:t> </a:t>
            </a:r>
            <a:r>
              <a:rPr lang="nl-BE" b="1" dirty="0">
                <a:solidFill>
                  <a:srgbClr val="00AEEF"/>
                </a:solidFill>
                <a:latin typeface="Tahoma" panose="020B0604030504040204" pitchFamily="34" charset="0"/>
                <a:ea typeface="Tahoma" panose="020B0604030504040204" pitchFamily="34" charset="0"/>
                <a:cs typeface="Tahoma" panose="020B0604030504040204" pitchFamily="34" charset="0"/>
              </a:rPr>
              <a:t>briefing</a:t>
            </a:r>
            <a:endParaRPr lang="nl-B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Voor informatie over </a:t>
            </a:r>
            <a:r>
              <a:rPr lang="nl-BE" sz="1400" b="1"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bedside</a:t>
            </a: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briefing</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klik </a:t>
            </a:r>
            <a:r>
              <a:rPr lang="nl-BE"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hlinkClick r:id="rId3"/>
              </a:rPr>
              <a:t>hier</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Wij willen u graag betrekken bij de informatieoverdracht van de vroegdienst naar de avonddienst en daarom gebeurt dit aan bed. Zo weet u meteen wie er op dat moment voor uw verzorging verantwoordelijk is en krijgt u de mogelijkheid om zelf een woordje mee te spreken als het over uw verzorging gaat of behandeling</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endPar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3855" y="4013992"/>
            <a:ext cx="2334487" cy="233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1487" t="24141" r="61728" b="67386"/>
          <a:stretch/>
        </p:blipFill>
        <p:spPr bwMode="auto">
          <a:xfrm>
            <a:off x="4939583" y="6406551"/>
            <a:ext cx="1645921" cy="26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766" y="9215907"/>
            <a:ext cx="571500" cy="514350"/>
          </a:xfrm>
          <a:prstGeom prst="rect">
            <a:avLst/>
          </a:prstGeom>
        </p:spPr>
      </p:pic>
      <p:sp>
        <p:nvSpPr>
          <p:cNvPr id="12" name="Tekstvak 11"/>
          <p:cNvSpPr txBox="1"/>
          <p:nvPr/>
        </p:nvSpPr>
        <p:spPr>
          <a:xfrm>
            <a:off x="5917474" y="9349971"/>
            <a:ext cx="940526" cy="246221"/>
          </a:xfrm>
          <a:prstGeom prst="rect">
            <a:avLst/>
          </a:prstGeom>
          <a:noFill/>
        </p:spPr>
        <p:txBody>
          <a:bodyPr wrap="square" rtlCol="0">
            <a:spAutoFit/>
          </a:bodyPr>
          <a:lstStyle/>
          <a:p>
            <a:pPr algn="ctr"/>
            <a:fld id="{7A13CD0F-7886-42DC-BAD7-1DB972B3BCE5}"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16</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168" r="5168"/>
          <a:stretch/>
        </p:blipFill>
        <p:spPr bwMode="auto">
          <a:xfrm>
            <a:off x="3385702" y="1001564"/>
            <a:ext cx="3034637" cy="244703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vak 9"/>
          <p:cNvSpPr txBox="1"/>
          <p:nvPr/>
        </p:nvSpPr>
        <p:spPr>
          <a:xfrm>
            <a:off x="9795" y="-118358"/>
            <a:ext cx="3657601" cy="4860979"/>
          </a:xfrm>
          <a:prstGeom prst="rect">
            <a:avLst/>
          </a:prstGeom>
          <a:noFill/>
          <a:ln>
            <a:noFill/>
          </a:ln>
        </p:spPr>
        <p:txBody>
          <a:bodyPr wrap="square" lIns="540000" tIns="540000" rIns="540000" bIns="720000" rtlCol="0">
            <a:spAutoFit/>
          </a:bodyPr>
          <a:lstStyle/>
          <a:p>
            <a:pPr algn="just">
              <a:lnSpc>
                <a:spcPct val="120000"/>
              </a:lnSpc>
              <a:spcBef>
                <a:spcPts val="1800"/>
              </a:spcBef>
              <a:spcAft>
                <a:spcPts val="1200"/>
              </a:spcAft>
            </a:pPr>
            <a:r>
              <a:rPr lang="nl-BE" b="1" dirty="0">
                <a:solidFill>
                  <a:srgbClr val="00AEEF"/>
                </a:solidFill>
                <a:latin typeface="Tahoma" panose="020B0604030504040204" pitchFamily="34" charset="0"/>
                <a:ea typeface="Tahoma" panose="020B0604030504040204" pitchFamily="34" charset="0"/>
                <a:cs typeface="Tahoma" panose="020B0604030504040204" pitchFamily="34" charset="0"/>
              </a:rPr>
              <a:t>Informatiebrochures</a:t>
            </a:r>
            <a:endPar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 </a:t>
            </a: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digitale versie</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van deze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en andere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informatiebrochures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van onze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dienst vindt u op de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website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hlinkClick r:id="rId8"/>
              </a:rPr>
              <a:t>www.olvz.be</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Klik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door op medische diensten. Klik op de letter C voor “Cardiale heelkunde”. Klik op de letter V voor ‘Vaat en thoraxheelkunde‘. Onderaan de pagina kan u doorklikken naar de gewenste specialiteit en de bijhorende brochures</a:t>
            </a:r>
            <a:endParaRPr lang="nl-BE" sz="1000" b="1" dirty="0">
              <a:solidFill>
                <a:srgbClr val="00AEE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2696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0"/>
            <a:ext cx="6848205" cy="10170125"/>
          </a:xfrm>
          <a:prstGeom prst="rect">
            <a:avLst/>
          </a:prstGeom>
          <a:noFill/>
          <a:ln>
            <a:noFill/>
          </a:ln>
        </p:spPr>
        <p:txBody>
          <a:bodyPr wrap="square" lIns="540000" tIns="540000" rIns="540000" bIns="720000" rtlCol="0">
            <a:spAutoFit/>
          </a:bodyPr>
          <a:lstStyle/>
          <a:p>
            <a:pPr>
              <a:spcBef>
                <a:spcPts val="2400"/>
              </a:spcBef>
              <a:spcAft>
                <a:spcPts val="1800"/>
              </a:spcAft>
            </a:pPr>
            <a:r>
              <a:rPr lang="nl-BE" sz="2400" dirty="0" smtClean="0">
                <a:solidFill>
                  <a:srgbClr val="0055A4"/>
                </a:solidFill>
                <a:latin typeface="Tahoma" panose="020B0604030504040204" pitchFamily="34" charset="0"/>
                <a:ea typeface="Tahoma" panose="020B0604030504040204" pitchFamily="34" charset="0"/>
                <a:cs typeface="Tahoma" panose="020B0604030504040204" pitchFamily="34" charset="0"/>
              </a:rPr>
              <a:t>Contactgegevens </a:t>
            </a:r>
          </a:p>
          <a:p>
            <a:pPr>
              <a:lnSpc>
                <a:spcPct val="120000"/>
              </a:lnSpc>
              <a:spcBef>
                <a:spcPts val="1200"/>
              </a:spcBef>
            </a:pPr>
            <a:r>
              <a:rPr lang="nl-BE"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Campus Aalst </a:t>
            </a:r>
          </a:p>
          <a:p>
            <a:pPr>
              <a:lnSpc>
                <a:spcPct val="120000"/>
              </a:lnSpc>
              <a:spcBef>
                <a:spcPts val="1200"/>
              </a:spcBef>
              <a:spcAft>
                <a:spcPts val="1200"/>
              </a:spcAft>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Moorselbaan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164 - 9300 Aalst </a:t>
            </a:r>
          </a:p>
          <a:p>
            <a:pPr>
              <a:lnSpc>
                <a:spcPct val="120000"/>
              </a:lnSpc>
              <a:spcBef>
                <a:spcPts val="1200"/>
              </a:spcBef>
              <a:spcAft>
                <a:spcPts val="1200"/>
              </a:spcAft>
              <a:buClr>
                <a:srgbClr val="00AEEF"/>
              </a:buClr>
            </a:pPr>
            <a:r>
              <a:rPr lang="nl-BE" sz="1400" b="1" dirty="0" smtClean="0">
                <a:latin typeface="Tahoma" panose="020B0604030504040204" pitchFamily="34" charset="0"/>
                <a:ea typeface="Tahoma" panose="020B0604030504040204" pitchFamily="34" charset="0"/>
                <a:cs typeface="Tahoma" panose="020B0604030504040204" pitchFamily="34" charset="0"/>
              </a:rPr>
              <a:t>Afdeling Cardiale heelkunde- Vaat- en thoraxheelkunde (X3Z):</a:t>
            </a:r>
          </a:p>
          <a:p>
            <a:pPr marL="285750" indent="-285750">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oofdverpleegkundige: Nele Van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Hoeck</a:t>
            </a:r>
          </a:p>
          <a:p>
            <a:pPr marL="285750" indent="-285750">
              <a:lnSpc>
                <a:spcPct val="120000"/>
              </a:lnSpc>
              <a:spcAft>
                <a:spcPts val="1200"/>
              </a:spcAft>
              <a:buClr>
                <a:srgbClr val="00AEEF"/>
              </a:buClr>
              <a:buFont typeface="Wingdings" panose="05000000000000000000" pitchFamily="2" charset="2"/>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Adjunct hoofdverpleegkundige: </a:t>
            </a:r>
            <a:r>
              <a:rPr lang="nl-BE" sz="1400"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Tasha</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Van </a:t>
            </a:r>
            <a:r>
              <a:rPr lang="nl-BE" sz="140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Theemsche</a:t>
            </a: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20000"/>
              </a:lnSpc>
              <a:spcAft>
                <a:spcPts val="1200"/>
              </a:spcAft>
              <a:buClr>
                <a:srgbClr val="00AEEF"/>
              </a:buClr>
              <a:buFont typeface="Wingdings" panose="05000000000000000000" pitchFamily="2" charset="2"/>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Contactgegevens: </a:t>
            </a:r>
          </a:p>
          <a:p>
            <a:pPr marL="742950" lvl="1" indent="-285750">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Tel: 053/72 42 43</a:t>
            </a:r>
          </a:p>
          <a:p>
            <a:pPr marL="742950" lvl="1" indent="-285750">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Mail: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hlinkClick r:id="rId3"/>
              </a:rPr>
              <a:t>ve.cv.aalst@olvz-aalst.be</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1200"/>
              </a:spcBef>
              <a:spcAft>
                <a:spcPts val="1200"/>
              </a:spcAft>
              <a:buClr>
                <a:srgbClr val="EE6600"/>
              </a:buClr>
            </a:pPr>
            <a:r>
              <a:rPr lang="nl-BE" sz="1400" b="1" dirty="0" smtClean="0">
                <a:latin typeface="Tahoma" panose="020B0604030504040204" pitchFamily="34" charset="0"/>
                <a:ea typeface="Tahoma" panose="020B0604030504040204" pitchFamily="34" charset="0"/>
                <a:cs typeface="Tahoma" panose="020B0604030504040204" pitchFamily="34" charset="0"/>
              </a:rPr>
              <a:t>Secretariaat Cardiale heelkunde (X+1):</a:t>
            </a:r>
          </a:p>
          <a:p>
            <a:pPr marL="285750" indent="-285750">
              <a:lnSpc>
                <a:spcPct val="120000"/>
              </a:lnSpc>
              <a:spcAft>
                <a:spcPts val="1200"/>
              </a:spcAft>
              <a:buClr>
                <a:srgbClr val="00AEEF"/>
              </a:buClr>
              <a:buFont typeface="Wingdings" panose="05000000000000000000" pitchFamily="2" charset="2"/>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Verantwoordelijke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secretariaat: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Kelly </a:t>
            </a:r>
            <a:r>
              <a:rPr lang="nl-BE" sz="1400"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Mievis</a:t>
            </a: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20000"/>
              </a:lnSpc>
              <a:spcAft>
                <a:spcPts val="1200"/>
              </a:spcAft>
              <a:buClr>
                <a:srgbClr val="00AEEF"/>
              </a:buClr>
              <a:buFont typeface="Wingdings" panose="05000000000000000000" pitchFamily="2" charset="2"/>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Contactgegevens</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p>
          <a:p>
            <a:pPr marL="742950" lvl="1" indent="-285750">
              <a:lnSpc>
                <a:spcPct val="120000"/>
              </a:lnSpc>
              <a:spcAft>
                <a:spcPts val="1200"/>
              </a:spcAft>
              <a:buClr>
                <a:srgbClr val="EE6600"/>
              </a:buClr>
              <a:buFont typeface="Arial" panose="020B0604020202020204" pitchFamily="34" charset="0"/>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Tel: 053/72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45 99</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E-mail</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hlinkClick r:id="rId4"/>
              </a:rPr>
              <a:t>cardialeheelkunde.aalst@olvz-aalst.be</a:t>
            </a: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20000"/>
              </a:lnSpc>
              <a:spcAft>
                <a:spcPts val="1200"/>
              </a:spcAft>
              <a:buClr>
                <a:srgbClr val="EE6600"/>
              </a:buClr>
              <a:buFont typeface="Arial" panose="020B0604020202020204" pitchFamily="34" charset="0"/>
              <a:buChar char="•"/>
            </a:pPr>
            <a:endPar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20000"/>
              </a:lnSpc>
              <a:spcAft>
                <a:spcPts val="1200"/>
              </a:spcAft>
              <a:buClr>
                <a:srgbClr val="EE6600"/>
              </a:buClr>
              <a:buFont typeface="Arial" panose="020B0604020202020204" pitchFamily="34" charset="0"/>
              <a:buChar char="•"/>
            </a:pPr>
            <a:endParaRPr lang="nl-BE" sz="1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20000"/>
              </a:lnSpc>
              <a:spcAft>
                <a:spcPts val="1200"/>
              </a:spcAft>
              <a:buClr>
                <a:srgbClr val="EE6600"/>
              </a:buClr>
              <a:buFont typeface="Arial" panose="020B0604020202020204" pitchFamily="34" charset="0"/>
              <a:buChar char="•"/>
            </a:pPr>
            <a:endPar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20000"/>
              </a:lnSpc>
              <a:spcAft>
                <a:spcPts val="1200"/>
              </a:spcAft>
              <a:buClr>
                <a:srgbClr val="EE6600"/>
              </a:buClr>
              <a:buFont typeface="Arial" panose="020B0604020202020204" pitchFamily="34" charset="0"/>
              <a:buChar char="•"/>
            </a:pPr>
            <a:endParaRPr lang="nl-BE" sz="1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20000"/>
              </a:lnSpc>
              <a:spcAft>
                <a:spcPts val="1200"/>
              </a:spcAft>
              <a:buClr>
                <a:srgbClr val="EE6600"/>
              </a:buClr>
              <a:buFont typeface="Arial" panose="020B0604020202020204" pitchFamily="34" charset="0"/>
              <a:buChar char="•"/>
            </a:pPr>
            <a:endParaRPr lang="nl-BE" sz="1400" b="1" dirty="0" smtClean="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1200"/>
              </a:spcBef>
              <a:spcAft>
                <a:spcPts val="1200"/>
              </a:spcAft>
              <a:buClr>
                <a:srgbClr val="EE6600"/>
              </a:buClr>
            </a:pP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045" y="292099"/>
            <a:ext cx="2564681" cy="231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Afbeelding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1226" y="9225934"/>
            <a:ext cx="571500" cy="514350"/>
          </a:xfrm>
          <a:prstGeom prst="rect">
            <a:avLst/>
          </a:prstGeom>
        </p:spPr>
      </p:pic>
      <p:sp>
        <p:nvSpPr>
          <p:cNvPr id="15" name="Tekstvak 14"/>
          <p:cNvSpPr txBox="1"/>
          <p:nvPr/>
        </p:nvSpPr>
        <p:spPr>
          <a:xfrm>
            <a:off x="59296" y="9359999"/>
            <a:ext cx="940526" cy="246221"/>
          </a:xfrm>
          <a:prstGeom prst="rect">
            <a:avLst/>
          </a:prstGeom>
          <a:noFill/>
        </p:spPr>
        <p:txBody>
          <a:bodyPr wrap="square" rtlCol="0">
            <a:spAutoFit/>
          </a:bodyPr>
          <a:lstStyle/>
          <a:p>
            <a:pPr algn="ctr"/>
            <a:fld id="{E627EB3B-B7B3-4902-B3CD-935BA4B31999}"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17</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6449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88" y="9204954"/>
            <a:ext cx="571500" cy="514350"/>
          </a:xfrm>
          <a:prstGeom prst="rect">
            <a:avLst/>
          </a:prstGeom>
        </p:spPr>
      </p:pic>
      <p:sp>
        <p:nvSpPr>
          <p:cNvPr id="12" name="Tekstvak 11"/>
          <p:cNvSpPr txBox="1"/>
          <p:nvPr/>
        </p:nvSpPr>
        <p:spPr>
          <a:xfrm>
            <a:off x="5829239" y="9339018"/>
            <a:ext cx="940526" cy="246221"/>
          </a:xfrm>
          <a:prstGeom prst="rect">
            <a:avLst/>
          </a:prstGeom>
          <a:noFill/>
        </p:spPr>
        <p:txBody>
          <a:bodyPr wrap="square" rtlCol="0">
            <a:spAutoFit/>
          </a:bodyPr>
          <a:lstStyle/>
          <a:p>
            <a:pPr algn="ctr"/>
            <a:fld id="{7A13CD0F-7886-42DC-BAD7-1DB972B3BCE5}"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18</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sp>
        <p:nvSpPr>
          <p:cNvPr id="11" name="Tekstvak 10"/>
          <p:cNvSpPr txBox="1"/>
          <p:nvPr/>
        </p:nvSpPr>
        <p:spPr>
          <a:xfrm>
            <a:off x="13852" y="12564"/>
            <a:ext cx="6848205" cy="8520443"/>
          </a:xfrm>
          <a:prstGeom prst="rect">
            <a:avLst/>
          </a:prstGeom>
          <a:noFill/>
          <a:ln>
            <a:noFill/>
          </a:ln>
        </p:spPr>
        <p:txBody>
          <a:bodyPr wrap="square" lIns="540000" tIns="540000" rIns="540000" bIns="720000" rtlCol="0">
            <a:spAutoFit/>
          </a:bodyPr>
          <a:lstStyle/>
          <a:p>
            <a:pPr>
              <a:spcBef>
                <a:spcPts val="2400"/>
              </a:spcBef>
              <a:spcAft>
                <a:spcPts val="1800"/>
              </a:spcAft>
            </a:pPr>
            <a:r>
              <a:rPr lang="nl-BE" sz="2400" dirty="0" smtClean="0">
                <a:solidFill>
                  <a:srgbClr val="0055A4"/>
                </a:solidFill>
                <a:latin typeface="Tahoma" panose="020B0604030504040204" pitchFamily="34" charset="0"/>
                <a:ea typeface="Tahoma" panose="020B0604030504040204" pitchFamily="34" charset="0"/>
                <a:cs typeface="Tahoma" panose="020B0604030504040204" pitchFamily="34" charset="0"/>
              </a:rPr>
              <a:t>Contactgegevens </a:t>
            </a:r>
          </a:p>
          <a:p>
            <a:pPr>
              <a:lnSpc>
                <a:spcPct val="120000"/>
              </a:lnSpc>
              <a:spcBef>
                <a:spcPts val="1200"/>
              </a:spcBef>
            </a:pPr>
            <a:r>
              <a:rPr lang="nl-BE"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Campus Aalst </a:t>
            </a:r>
          </a:p>
          <a:p>
            <a:pPr>
              <a:lnSpc>
                <a:spcPct val="120000"/>
              </a:lnSpc>
              <a:spcBef>
                <a:spcPts val="1200"/>
              </a:spcBef>
              <a:spcAft>
                <a:spcPts val="1200"/>
              </a:spcAft>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Moorselbaan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164 - 9300 Aalst </a:t>
            </a:r>
          </a:p>
          <a:p>
            <a:pPr>
              <a:lnSpc>
                <a:spcPct val="120000"/>
              </a:lnSpc>
              <a:spcBef>
                <a:spcPts val="1200"/>
              </a:spcBef>
              <a:spcAft>
                <a:spcPts val="1200"/>
              </a:spcAft>
              <a:buClr>
                <a:srgbClr val="EE6600"/>
              </a:buClr>
            </a:pPr>
            <a:endParaRPr lang="nl-BE" sz="1400" b="1" dirty="0" smtClean="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1200"/>
              </a:spcBef>
              <a:spcAft>
                <a:spcPts val="1200"/>
              </a:spcAft>
              <a:buClr>
                <a:srgbClr val="EE6600"/>
              </a:buClr>
            </a:pPr>
            <a:r>
              <a:rPr lang="nl-BE" sz="1400" b="1" dirty="0" smtClean="0">
                <a:latin typeface="Tahoma" panose="020B0604030504040204" pitchFamily="34" charset="0"/>
                <a:ea typeface="Tahoma" panose="020B0604030504040204" pitchFamily="34" charset="0"/>
                <a:cs typeface="Tahoma" panose="020B0604030504040204" pitchFamily="34" charset="0"/>
              </a:rPr>
              <a:t>Secretariaat </a:t>
            </a:r>
            <a:r>
              <a:rPr lang="nl-BE" sz="1400" b="1" dirty="0">
                <a:latin typeface="Tahoma" panose="020B0604030504040204" pitchFamily="34" charset="0"/>
                <a:ea typeface="Tahoma" panose="020B0604030504040204" pitchFamily="34" charset="0"/>
                <a:cs typeface="Tahoma" panose="020B0604030504040204" pitchFamily="34" charset="0"/>
              </a:rPr>
              <a:t>Vaat- en thoraxheelkunde (X+1):</a:t>
            </a:r>
          </a:p>
          <a:p>
            <a:pPr marL="285750" indent="-285750">
              <a:lnSpc>
                <a:spcPct val="120000"/>
              </a:lnSpc>
              <a:spcAft>
                <a:spcPts val="1200"/>
              </a:spcAft>
              <a:buClr>
                <a:srgbClr val="00AEEF"/>
              </a:buClr>
              <a:buFont typeface="Wingdings" panose="05000000000000000000" pitchFamily="2" charset="2"/>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Verantwoordelijke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secretariaat: </a:t>
            </a: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Murielle</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De </a:t>
            </a: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Ryck</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Contactgegevens: </a:t>
            </a:r>
          </a:p>
          <a:p>
            <a:pPr marL="742950" lvl="1" indent="-285750">
              <a:lnSpc>
                <a:spcPct val="120000"/>
              </a:lnSpc>
              <a:spcAft>
                <a:spcPts val="1200"/>
              </a:spcAft>
              <a:buClr>
                <a:srgbClr val="EE6600"/>
              </a:buClr>
              <a:buFont typeface="Arial" panose="020B0604020202020204" pitchFamily="34" charset="0"/>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Tel: 053/72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84 84</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20000"/>
              </a:lnSpc>
              <a:spcAft>
                <a:spcPts val="1200"/>
              </a:spcAft>
              <a:buClr>
                <a:srgbClr val="EE6600"/>
              </a:buClr>
              <a:buFont typeface="Arial" panose="020B0604020202020204" pitchFamily="34" charset="0"/>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E-mail: </a:t>
            </a:r>
            <a:r>
              <a:rPr lang="nl-BE" sz="1400" u="sng" dirty="0">
                <a:solidFill>
                  <a:srgbClr val="0055A4"/>
                </a:solidFill>
                <a:latin typeface="Tahoma" panose="020B0604030504040204" pitchFamily="34" charset="0"/>
                <a:ea typeface="Tahoma" panose="020B0604030504040204" pitchFamily="34" charset="0"/>
                <a:cs typeface="Tahoma" panose="020B0604030504040204" pitchFamily="34" charset="0"/>
              </a:rPr>
              <a:t>info.vaatthorax@olvz-aalst.be</a:t>
            </a:r>
          </a:p>
          <a:p>
            <a:pPr lvl="0">
              <a:lnSpc>
                <a:spcPct val="120000"/>
              </a:lnSpc>
              <a:spcBef>
                <a:spcPts val="1200"/>
              </a:spcBef>
              <a:spcAft>
                <a:spcPts val="1200"/>
              </a:spcAft>
            </a:pPr>
            <a:r>
              <a:rPr lang="nl-NL" sz="1400" b="1" dirty="0">
                <a:latin typeface="Tahoma" panose="020B0604030504040204" pitchFamily="34" charset="0"/>
                <a:ea typeface="Tahoma" panose="020B0604030504040204" pitchFamily="34" charset="0"/>
                <a:cs typeface="Tahoma" panose="020B0604030504040204" pitchFamily="34" charset="0"/>
              </a:rPr>
              <a:t>Secretariaat hartrevalidatie (X+2):</a:t>
            </a:r>
            <a:endParaRPr lang="nl-BE" sz="1400"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Karin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Lippevelde</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053/72 47 </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50</a:t>
            </a:r>
            <a:endParaRPr lang="nl-BE" sz="1400" b="1"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1200"/>
              </a:spcBef>
              <a:spcAft>
                <a:spcPts val="1200"/>
              </a:spcAft>
            </a:pPr>
            <a:r>
              <a:rPr lang="nl-BE" sz="1400" b="1" dirty="0" smtClean="0">
                <a:latin typeface="Tahoma" panose="020B0604030504040204" pitchFamily="34" charset="0"/>
                <a:ea typeface="Tahoma" panose="020B0604030504040204" pitchFamily="34" charset="0"/>
                <a:cs typeface="Tahoma" panose="020B0604030504040204" pitchFamily="34" charset="0"/>
              </a:rPr>
              <a:t>Intensieve zorgen (C+3):</a:t>
            </a:r>
            <a:endParaRPr lang="nl-BE" sz="1400"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Hoofdverpleegkundige: Peter Van Houdenhove</a:t>
            </a:r>
          </a:p>
          <a:p>
            <a:pPr marL="285750" indent="-285750">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Bezoekuren: dag van operatie om 18u, nadien van 13u30 tot 13u45 en van 18u00 tot 18u15</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Tel: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053/72.70.19</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045" y="292099"/>
            <a:ext cx="2564681" cy="231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081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771525" y="9244027"/>
            <a:ext cx="1543050" cy="527403"/>
          </a:xfrm>
        </p:spPr>
        <p:txBody>
          <a:bodyPr/>
          <a:lstStyle/>
          <a:p>
            <a:fld id="{64B8E43A-AE0D-487A-882B-B3F913D752FE}" type="slidenum">
              <a:rPr lang="nl-BE" sz="1000" b="1" smtClean="0">
                <a:solidFill>
                  <a:srgbClr val="0055A4"/>
                </a:solidFill>
              </a:rPr>
              <a:t>19</a:t>
            </a:fld>
            <a:endParaRPr lang="nl-BE" sz="1000" b="1" dirty="0">
              <a:solidFill>
                <a:srgbClr val="0055A4"/>
              </a:solidFill>
            </a:endParaRPr>
          </a:p>
        </p:txBody>
      </p:sp>
      <p:sp>
        <p:nvSpPr>
          <p:cNvPr id="4" name="Rechthoek 3"/>
          <p:cNvSpPr/>
          <p:nvPr/>
        </p:nvSpPr>
        <p:spPr>
          <a:xfrm>
            <a:off x="311585" y="430224"/>
            <a:ext cx="6074928" cy="7322004"/>
          </a:xfrm>
          <a:prstGeom prst="rect">
            <a:avLst/>
          </a:prstGeom>
        </p:spPr>
        <p:txBody>
          <a:bodyPr wrap="square">
            <a:spAutoFit/>
          </a:bodyPr>
          <a:lstStyle/>
          <a:p>
            <a:pPr>
              <a:spcBef>
                <a:spcPts val="2400"/>
              </a:spcBef>
              <a:spcAft>
                <a:spcPts val="1800"/>
              </a:spcAft>
            </a:pPr>
            <a:r>
              <a:rPr lang="nl-BE" sz="3200" dirty="0">
                <a:solidFill>
                  <a:srgbClr val="0055A4"/>
                </a:solidFill>
                <a:latin typeface="Tahoma" panose="020B0604030504040204" pitchFamily="34" charset="0"/>
                <a:ea typeface="Tahoma" panose="020B0604030504040204" pitchFamily="34" charset="0"/>
                <a:cs typeface="Tahoma" panose="020B0604030504040204" pitchFamily="34" charset="0"/>
              </a:rPr>
              <a:t>Contactgegevens </a:t>
            </a:r>
          </a:p>
          <a:p>
            <a:pPr>
              <a:lnSpc>
                <a:spcPct val="120000"/>
              </a:lnSpc>
              <a:spcBef>
                <a:spcPts val="1200"/>
              </a:spcBef>
            </a:pPr>
            <a:r>
              <a:rPr lang="nl-BE" b="1" dirty="0">
                <a:solidFill>
                  <a:srgbClr val="00AEEF"/>
                </a:solidFill>
                <a:latin typeface="Tahoma" panose="020B0604030504040204" pitchFamily="34" charset="0"/>
                <a:ea typeface="Tahoma" panose="020B0604030504040204" pitchFamily="34" charset="0"/>
                <a:cs typeface="Tahoma" panose="020B0604030504040204" pitchFamily="34" charset="0"/>
              </a:rPr>
              <a:t>Campus Aalst </a:t>
            </a:r>
          </a:p>
          <a:p>
            <a:pPr>
              <a:lnSpc>
                <a:spcPct val="120000"/>
              </a:lnSpc>
              <a:spcBef>
                <a:spcPts val="1200"/>
              </a:spcBef>
              <a:spcAft>
                <a:spcPts val="1200"/>
              </a:spcAft>
            </a:pPr>
            <a:r>
              <a:rPr lang="nl-B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Moorselbaan 164 - 9300 Aalst </a:t>
            </a:r>
            <a:endParaRPr lang="nl-BE"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1200"/>
              </a:spcBef>
              <a:spcAft>
                <a:spcPts val="1200"/>
              </a:spcAft>
            </a:pPr>
            <a:endParaRPr lang="nl-NL" sz="1400" b="1" dirty="0" smtClean="0">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1200"/>
              </a:spcBef>
              <a:spcAft>
                <a:spcPts val="1200"/>
              </a:spcAft>
            </a:pPr>
            <a:r>
              <a:rPr lang="nl-NL" sz="1400" b="1" dirty="0" smtClean="0">
                <a:latin typeface="Tahoma" panose="020B0604030504040204" pitchFamily="34" charset="0"/>
                <a:ea typeface="Tahoma" panose="020B0604030504040204" pitchFamily="34" charset="0"/>
                <a:cs typeface="Tahoma" panose="020B0604030504040204" pitchFamily="34" charset="0"/>
              </a:rPr>
              <a:t>Sociaal </a:t>
            </a:r>
            <a:r>
              <a:rPr lang="nl-NL" sz="1400" b="1" dirty="0">
                <a:latin typeface="Tahoma" panose="020B0604030504040204" pitchFamily="34" charset="0"/>
                <a:ea typeface="Tahoma" panose="020B0604030504040204" pitchFamily="34" charset="0"/>
                <a:cs typeface="Tahoma" panose="020B0604030504040204" pitchFamily="34" charset="0"/>
              </a:rPr>
              <a:t>verpleegkundige/maatschappelijk werker (X+2):</a:t>
            </a:r>
            <a:endParaRPr lang="nl-BE" sz="1400"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Ann Van Elsen, Ines Vroonhove en Jennifer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Ledegen</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053/72.44.38</a:t>
            </a:r>
          </a:p>
          <a:p>
            <a:pPr>
              <a:lnSpc>
                <a:spcPct val="120000"/>
              </a:lnSpc>
              <a:spcBef>
                <a:spcPts val="1200"/>
              </a:spcBef>
              <a:spcAft>
                <a:spcPts val="1200"/>
              </a:spcAft>
            </a:pPr>
            <a:r>
              <a:rPr lang="nl-NL" sz="1400" b="1" dirty="0" smtClean="0">
                <a:latin typeface="Tahoma" panose="020B0604030504040204" pitchFamily="34" charset="0"/>
                <a:ea typeface="Tahoma" panose="020B0604030504040204" pitchFamily="34" charset="0"/>
                <a:cs typeface="Tahoma" panose="020B0604030504040204" pitchFamily="34" charset="0"/>
              </a:rPr>
              <a:t>Psychologe (X+2): </a:t>
            </a:r>
          </a:p>
          <a:p>
            <a:pPr marL="285750" indent="-285750">
              <a:lnSpc>
                <a:spcPct val="120000"/>
              </a:lnSpc>
              <a:spcAft>
                <a:spcPts val="1200"/>
              </a:spcAft>
              <a:buClr>
                <a:srgbClr val="00AEEF"/>
              </a:buClr>
              <a:buFont typeface="Wingdings" panose="05000000000000000000" pitchFamily="2" charset="2"/>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Annick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 </a:t>
            </a:r>
            <a:r>
              <a:rPr lang="nl-BE" sz="1400"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Roeck</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en </a:t>
            </a:r>
            <a:r>
              <a:rPr lang="nl-BE" sz="140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Astrid Coppens: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053/72 44 53</a:t>
            </a:r>
          </a:p>
          <a:p>
            <a:pPr lvl="0">
              <a:lnSpc>
                <a:spcPct val="120000"/>
              </a:lnSpc>
              <a:spcBef>
                <a:spcPts val="1200"/>
              </a:spcBef>
              <a:spcAft>
                <a:spcPts val="1200"/>
              </a:spcAft>
            </a:pPr>
            <a:r>
              <a:rPr lang="nl-BE" sz="1400" b="1" dirty="0" smtClean="0">
                <a:latin typeface="Tahoma" panose="020B0604030504040204" pitchFamily="34" charset="0"/>
                <a:ea typeface="Tahoma" panose="020B0604030504040204" pitchFamily="34" charset="0"/>
                <a:cs typeface="Tahoma" panose="020B0604030504040204" pitchFamily="34" charset="0"/>
              </a:rPr>
              <a:t>Rookstopkliniek </a:t>
            </a:r>
            <a:r>
              <a:rPr lang="nl-BE" sz="1400" b="1" dirty="0">
                <a:latin typeface="Tahoma" panose="020B0604030504040204" pitchFamily="34" charset="0"/>
                <a:ea typeface="Tahoma" panose="020B0604030504040204" pitchFamily="34" charset="0"/>
                <a:cs typeface="Tahoma" panose="020B0604030504040204" pitchFamily="34" charset="0"/>
              </a:rPr>
              <a:t>(X+2):</a:t>
            </a:r>
          </a:p>
          <a:p>
            <a:pPr marL="285750" indent="-285750">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053/72.88.95</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hlinkClick r:id="rId2"/>
              </a:rPr>
              <a:t>www.tabakstop.be</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en </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hlinkClick r:id="rId3"/>
              </a:rPr>
              <a:t>www.vrgt.be</a:t>
            </a:r>
            <a:endPar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1200"/>
              </a:spcBef>
              <a:spcAft>
                <a:spcPts val="1200"/>
              </a:spcAft>
            </a:pPr>
            <a:r>
              <a:rPr lang="nl-BE" sz="1400" b="1" dirty="0">
                <a:latin typeface="Tahoma" panose="020B0604030504040204" pitchFamily="34" charset="0"/>
                <a:ea typeface="Tahoma" panose="020B0604030504040204" pitchFamily="34" charset="0"/>
                <a:cs typeface="Tahoma" panose="020B0604030504040204" pitchFamily="34" charset="0"/>
              </a:rPr>
              <a:t>Dieetafdeling: </a:t>
            </a:r>
          </a:p>
          <a:p>
            <a:pPr marL="285750" lvl="0" indent="-285750">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Lynn Wauters:</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053/72.48.15</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1200"/>
              </a:spcBef>
              <a:spcAft>
                <a:spcPts val="1200"/>
              </a:spcAft>
            </a:pPr>
            <a:endParaRPr lang="nl-B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045" y="292099"/>
            <a:ext cx="2564681" cy="231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842" y="9215908"/>
            <a:ext cx="571500" cy="514350"/>
          </a:xfrm>
          <a:prstGeom prst="rect">
            <a:avLst/>
          </a:prstGeom>
        </p:spPr>
      </p:pic>
    </p:spTree>
    <p:extLst>
      <p:ext uri="{BB962C8B-B14F-4D97-AF65-F5344CB8AC3E}">
        <p14:creationId xmlns:p14="http://schemas.microsoft.com/office/powerpoint/2010/main" val="127818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13852" y="12564"/>
            <a:ext cx="6848205" cy="3531385"/>
          </a:xfrm>
          <a:prstGeom prst="rect">
            <a:avLst/>
          </a:prstGeom>
          <a:noFill/>
          <a:ln>
            <a:noFill/>
          </a:ln>
        </p:spPr>
        <p:txBody>
          <a:bodyPr wrap="square" lIns="540000" tIns="540000" rIns="540000" bIns="720000" rtlCol="0">
            <a:spAutoFit/>
          </a:bodyPr>
          <a:lstStyle/>
          <a:p>
            <a:pPr>
              <a:lnSpc>
                <a:spcPct val="120000"/>
              </a:lnSpc>
              <a:spcBef>
                <a:spcPts val="2400"/>
              </a:spcBef>
              <a:spcAft>
                <a:spcPts val="1200"/>
              </a:spcAft>
            </a:pPr>
            <a:r>
              <a:rPr lang="nl-BE" sz="2400" dirty="0" smtClean="0">
                <a:solidFill>
                  <a:srgbClr val="0055A4"/>
                </a:solidFill>
                <a:latin typeface="Tahoma" panose="020B0604030504040204" pitchFamily="34" charset="0"/>
                <a:ea typeface="Tahoma" panose="020B0604030504040204" pitchFamily="34" charset="0"/>
                <a:cs typeface="Tahoma" panose="020B0604030504040204" pitchFamily="34" charset="0"/>
              </a:rPr>
              <a:t>Welkom</a:t>
            </a:r>
            <a:endParaRPr lang="nl-BE" sz="2400" dirty="0">
              <a:solidFill>
                <a:srgbClr val="0055A4"/>
              </a:solidFill>
              <a:latin typeface="Tahoma" panose="020B0604030504040204" pitchFamily="34" charset="0"/>
              <a:ea typeface="Tahoma" panose="020B0604030504040204" pitchFamily="34" charset="0"/>
              <a:cs typeface="Tahoma" panose="020B0604030504040204" pitchFamily="34" charset="0"/>
            </a:endParaRPr>
          </a:p>
          <a:p>
            <a:endParaRPr lang="nl-BE" sz="1400" dirty="0"/>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Beste Mevrouw, Mijnheer</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Met deze brochure willen we u onze afdeling voorstellen. Hebt u na het lezen van deze brochure nog vragen of twijfels, vraag dan gerust meer uitleg aan iemand van ons team. We staan allen klaar om er voor te zorgen dat uw verblijf zo aangenaam mogelijk verloopt.</a:t>
            </a: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6" y="9215908"/>
            <a:ext cx="571500" cy="514350"/>
          </a:xfrm>
          <a:prstGeom prst="rect">
            <a:avLst/>
          </a:prstGeom>
        </p:spPr>
      </p:pic>
      <p:sp>
        <p:nvSpPr>
          <p:cNvPr id="2" name="Tekstvak 1"/>
          <p:cNvSpPr txBox="1"/>
          <p:nvPr/>
        </p:nvSpPr>
        <p:spPr>
          <a:xfrm>
            <a:off x="5760000" y="9360000"/>
            <a:ext cx="940526" cy="246221"/>
          </a:xfrm>
          <a:prstGeom prst="rect">
            <a:avLst/>
          </a:prstGeom>
          <a:noFill/>
        </p:spPr>
        <p:txBody>
          <a:bodyPr wrap="square" rtlCol="0">
            <a:spAutoFit/>
          </a:bodyPr>
          <a:lstStyle/>
          <a:p>
            <a:pPr algn="ctr"/>
            <a:fld id="{E627EB3B-B7B3-4902-B3CD-935BA4B31999}"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2</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sp>
        <p:nvSpPr>
          <p:cNvPr id="4" name="Tekstvak 3"/>
          <p:cNvSpPr txBox="1"/>
          <p:nvPr/>
        </p:nvSpPr>
        <p:spPr>
          <a:xfrm>
            <a:off x="545406" y="7397538"/>
            <a:ext cx="5767187" cy="1532334"/>
          </a:xfrm>
          <a:prstGeom prst="roundRect">
            <a:avLst/>
          </a:prstGeom>
          <a:solidFill>
            <a:srgbClr val="F26631"/>
          </a:solidFill>
        </p:spPr>
        <p:txBody>
          <a:bodyPr wrap="square" rtlCol="0">
            <a:spAutoFit/>
          </a:bodyPr>
          <a:lstStyle/>
          <a:p>
            <a:pPr>
              <a:lnSpc>
                <a:spcPct val="120000"/>
              </a:lnSpc>
              <a:spcAft>
                <a:spcPts val="1200"/>
              </a:spcAft>
            </a:pP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Rookverbod</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In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het gehele gebouw, </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dus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ook </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op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de </a:t>
            </a:r>
            <a:b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kamers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van </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onze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afdeling </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en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in de toiletten. </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Er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is een overdekte </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rookruimte op de </a:t>
            </a:r>
            <a:b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parking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langs de Keienberg </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uitgang via D+O</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nl-BE"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37464" y1="26369" x2="20317" y2="46110"/>
                        <a14:foregroundMark x1="36599" y1="50144" x2="44092" y2="73055"/>
                        <a14:foregroundMark x1="68300" y1="36311" x2="70317" y2="67579"/>
                        <a14:foregroundMark x1="38617" y1="30259" x2="60375" y2="23919"/>
                        <a14:foregroundMark x1="19597" y1="47695" x2="34294" y2="79827"/>
                        <a14:foregroundMark x1="37464" y1="81844" x2="84582" y2="60807"/>
                        <a14:foregroundMark x1="58790" y1="22767" x2="84150" y2="61239"/>
                        <a14:foregroundMark x1="53602" y1="28386" x2="53602" y2="59654"/>
                        <a14:foregroundMark x1="32277" y1="42651" x2="43372" y2="70749"/>
                        <a14:foregroundMark x1="29539" y1="60086" x2="55187" y2="62392"/>
                        <a14:foregroundMark x1="61960" y1="38184" x2="61527" y2="61671"/>
                        <a14:foregroundMark x1="58357" y1="31124" x2="57637" y2="57637"/>
                        <a14:foregroundMark x1="46974" y1="31556" x2="55620" y2="50865"/>
                        <a14:foregroundMark x1="39049" y1="35879" x2="50432" y2="41066"/>
                        <a14:foregroundMark x1="29107" y1="44236" x2="61239" y2="71470"/>
                        <a14:foregroundMark x1="23919" y1="52450" x2="54035" y2="82997"/>
                        <a14:foregroundMark x1="65994" y1="72767" x2="58069" y2="78242"/>
                        <a14:foregroundMark x1="30259" y1="50865" x2="30692" y2="36599"/>
                        <a14:foregroundMark x1="39769" y1="50144" x2="39769" y2="50144"/>
                        <a14:foregroundMark x1="45677" y1="54035" x2="45677" y2="54035"/>
                        <a14:foregroundMark x1="41787" y1="48559" x2="31844" y2="52450"/>
                      </a14:backgroundRemoval>
                    </a14:imgEffect>
                  </a14:imgLayer>
                </a14:imgProps>
              </a:ext>
              <a:ext uri="{28A0092B-C50C-407E-A947-70E740481C1C}">
                <a14:useLocalDpi xmlns:a14="http://schemas.microsoft.com/office/drawing/2010/main" val="0"/>
              </a:ext>
            </a:extLst>
          </a:blip>
          <a:srcRect t="10861" b="5077"/>
          <a:stretch/>
        </p:blipFill>
        <p:spPr bwMode="auto">
          <a:xfrm>
            <a:off x="4271553" y="7346925"/>
            <a:ext cx="1956593" cy="164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04" y="2938938"/>
            <a:ext cx="2757699" cy="413654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X:\Administratief\Public Relations\Foto's\cardiologie en CV\cardiovasculaire ingreep\003__Z4A738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4894" y="2938403"/>
            <a:ext cx="2757699" cy="4137083"/>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98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3852" y="143194"/>
            <a:ext cx="6848205" cy="2955842"/>
          </a:xfrm>
          <a:prstGeom prst="rect">
            <a:avLst/>
          </a:prstGeom>
          <a:noFill/>
          <a:ln>
            <a:noFill/>
          </a:ln>
        </p:spPr>
        <p:txBody>
          <a:bodyPr wrap="square" lIns="540000" tIns="540000" rIns="540000" bIns="720000" rtlCol="0">
            <a:spAutoFit/>
          </a:bodyPr>
          <a:lstStyle/>
          <a:p>
            <a:pPr>
              <a:spcBef>
                <a:spcPts val="2400"/>
              </a:spcBef>
              <a:spcAft>
                <a:spcPts val="1800"/>
              </a:spcAft>
            </a:pPr>
            <a:r>
              <a:rPr lang="nl-BE" sz="2400" b="1" dirty="0" smtClean="0">
                <a:solidFill>
                  <a:srgbClr val="0055A4"/>
                </a:solidFill>
                <a:latin typeface="Tahoma" panose="020B0604030504040204" pitchFamily="34" charset="0"/>
                <a:ea typeface="Tahoma" panose="020B0604030504040204" pitchFamily="34" charset="0"/>
                <a:cs typeface="Tahoma" panose="020B0604030504040204" pitchFamily="34" charset="0"/>
              </a:rPr>
              <a:t>Campus Aalst </a:t>
            </a:r>
          </a:p>
          <a:p>
            <a:pPr>
              <a:lnSpc>
                <a:spcPct val="120000"/>
              </a:lnSpc>
              <a:spcBef>
                <a:spcPts val="1200"/>
              </a:spcBef>
            </a:pPr>
            <a:r>
              <a:rPr lang="nl-BE"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Moorselbaan </a:t>
            </a:r>
            <a:r>
              <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rPr>
              <a:t>164 </a:t>
            </a:r>
            <a:endParaRPr lang="nl-BE"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1200"/>
              </a:spcBef>
            </a:pPr>
            <a:r>
              <a:rPr lang="nl-BE"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9300 </a:t>
            </a:r>
            <a:r>
              <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rPr>
              <a:t>Aalst </a:t>
            </a:r>
          </a:p>
          <a:p>
            <a:pPr>
              <a:lnSpc>
                <a:spcPct val="120000"/>
              </a:lnSpc>
              <a:spcAft>
                <a:spcPts val="1200"/>
              </a:spcAft>
              <a:buClr>
                <a:srgbClr val="EE6600"/>
              </a:buClr>
            </a:pPr>
            <a:endParaRPr lang="nl-BE" sz="1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66" y="9215908"/>
            <a:ext cx="571500" cy="514350"/>
          </a:xfrm>
          <a:prstGeom prst="rect">
            <a:avLst/>
          </a:prstGeom>
        </p:spPr>
      </p:pic>
      <p:sp>
        <p:nvSpPr>
          <p:cNvPr id="15" name="Tekstvak 14"/>
          <p:cNvSpPr txBox="1"/>
          <p:nvPr/>
        </p:nvSpPr>
        <p:spPr>
          <a:xfrm>
            <a:off x="5760000" y="9360000"/>
            <a:ext cx="940526" cy="246221"/>
          </a:xfrm>
          <a:prstGeom prst="rect">
            <a:avLst/>
          </a:prstGeom>
          <a:noFill/>
        </p:spPr>
        <p:txBody>
          <a:bodyPr wrap="square" rtlCol="0">
            <a:spAutoFit/>
          </a:bodyPr>
          <a:lstStyle/>
          <a:p>
            <a:pPr algn="ctr"/>
            <a:fld id="{E627EB3B-B7B3-4902-B3CD-935BA4B31999}"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20</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sp>
        <p:nvSpPr>
          <p:cNvPr id="8" name="Rechthoek 7"/>
          <p:cNvSpPr/>
          <p:nvPr/>
        </p:nvSpPr>
        <p:spPr>
          <a:xfrm>
            <a:off x="463157" y="6554149"/>
            <a:ext cx="5949594" cy="2573012"/>
          </a:xfrm>
          <a:prstGeom prst="rect">
            <a:avLst/>
          </a:prstGeom>
        </p:spPr>
        <p:txBody>
          <a:bodyPr wrap="square">
            <a:spAutoFit/>
          </a:bodyPr>
          <a:lstStyle/>
          <a:p>
            <a:pPr algn="ctr">
              <a:lnSpc>
                <a:spcPct val="120000"/>
              </a:lnSpc>
              <a:spcAft>
                <a:spcPts val="600"/>
              </a:spcAft>
            </a:pPr>
            <a:endParaRPr lang="nl-BE" sz="1050" spc="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600"/>
              </a:spcAft>
            </a:pPr>
            <a:r>
              <a:rPr lang="nl-BE" sz="1050" spc="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Disclaimer</a:t>
            </a:r>
            <a:endParaRPr lang="nl-BE" sz="1050" spc="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nl-BE" sz="105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 informatie in deze brochure is van algemene aard en is bedoeld om u een globaal beeld te geven van de zorg en voorlichting die u kunt verwachten. In iedere situatie, en dus ook de uwe, kunnen andere adviezen of procedures van toepassing zijn. Deze brochure vervangt dus niet de informatie die u van uw behandelend arts reeds kreeg en die rekening houdt met uw specifieke toestand. Zijn er na het lezen van deze brochure nog vragen schrijf deze eventueel op en bespreek ze in ieder geval met uw behandelend arts.</a:t>
            </a:r>
            <a:endParaRPr lang="nl-BE" sz="10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nl-BE" sz="10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nl-BE" sz="10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Versie </a:t>
            </a:r>
            <a:r>
              <a:rPr lang="nl-BE" sz="105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30/09/2022</a:t>
            </a:r>
            <a:endParaRPr lang="nl-BE" sz="10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nl-BE" sz="10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Goedgekeurd door </a:t>
            </a:r>
            <a:r>
              <a:rPr lang="nl-BE" sz="105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Nele </a:t>
            </a:r>
            <a:r>
              <a:rPr lang="nl-BE" sz="105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Van Hoeck</a:t>
            </a:r>
            <a:endParaRPr lang="nl-BE" sz="10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endParaRPr lang="nl-BE" sz="10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kstvak 9"/>
          <p:cNvSpPr txBox="1"/>
          <p:nvPr/>
        </p:nvSpPr>
        <p:spPr>
          <a:xfrm>
            <a:off x="2115734" y="3109504"/>
            <a:ext cx="2644439" cy="2858420"/>
          </a:xfrm>
          <a:prstGeom prst="roundRect">
            <a:avLst/>
          </a:prstGeom>
          <a:solidFill>
            <a:srgbClr val="F26631"/>
          </a:solidFill>
        </p:spPr>
        <p:txBody>
          <a:bodyPr wrap="square" rtlCol="0">
            <a:spAutoFit/>
          </a:bodyPr>
          <a:lstStyle/>
          <a:p>
            <a:pPr algn="ctr">
              <a:lnSpc>
                <a:spcPct val="120000"/>
              </a:lnSpc>
              <a:spcAft>
                <a:spcPts val="500"/>
              </a:spcAft>
            </a:pPr>
            <a:r>
              <a:rPr lang="nl-N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endParaRPr lang="nl-N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200"/>
              </a:spcAft>
            </a:pP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Noodsituatie </a:t>
            </a: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na ontslag uit het ziekenhuis? </a:t>
            </a:r>
            <a:endParaRPr lang="nl-NL"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20000"/>
              </a:lnSpc>
              <a:spcAft>
                <a:spcPts val="1200"/>
              </a:spcAft>
              <a:buClr>
                <a:schemeClr val="bg1"/>
              </a:buClr>
              <a:buFont typeface="Wingdings" panose="05000000000000000000" pitchFamily="2" charset="2"/>
              <a:buChar char="§"/>
            </a:pP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Contacteer de afdeling: </a:t>
            </a:r>
            <a:b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053/72 42 43</a:t>
            </a:r>
          </a:p>
          <a:p>
            <a:pPr marL="285750" indent="-285750">
              <a:lnSpc>
                <a:spcPct val="120000"/>
              </a:lnSpc>
              <a:spcAft>
                <a:spcPts val="1200"/>
              </a:spcAft>
              <a:buClr>
                <a:schemeClr val="bg1"/>
              </a:buClr>
              <a:buFont typeface="Wingdings" panose="05000000000000000000" pitchFamily="2" charset="2"/>
              <a:buChar char="§"/>
            </a:pP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Bel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uw huisarts of huisarts van wacht </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045" y="292099"/>
            <a:ext cx="2564681" cy="231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165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13852" y="12564"/>
            <a:ext cx="6848205" cy="9040585"/>
          </a:xfrm>
          <a:prstGeom prst="rect">
            <a:avLst/>
          </a:prstGeom>
          <a:noFill/>
          <a:ln>
            <a:noFill/>
          </a:ln>
        </p:spPr>
        <p:txBody>
          <a:bodyPr wrap="square" lIns="540000" tIns="540000" rIns="540000" bIns="720000" rtlCol="0">
            <a:spAutoFit/>
          </a:bodyPr>
          <a:lstStyle/>
          <a:p>
            <a:pPr>
              <a:lnSpc>
                <a:spcPct val="120000"/>
              </a:lnSpc>
              <a:spcBef>
                <a:spcPts val="2400"/>
              </a:spcBef>
              <a:spcAft>
                <a:spcPts val="1200"/>
              </a:spcAft>
            </a:pPr>
            <a:r>
              <a:rPr lang="nl-BE" sz="2400" dirty="0" smtClean="0">
                <a:solidFill>
                  <a:srgbClr val="0055A4"/>
                </a:solidFill>
                <a:latin typeface="Tahoma" panose="020B0604030504040204" pitchFamily="34" charset="0"/>
                <a:ea typeface="Tahoma" panose="020B0604030504040204" pitchFamily="34" charset="0"/>
                <a:cs typeface="Tahoma" panose="020B0604030504040204" pitchFamily="34" charset="0"/>
              </a:rPr>
              <a:t>Voorstelling verpleegafdeling</a:t>
            </a:r>
            <a:endParaRPr lang="nl-BE" sz="2400" dirty="0">
              <a:solidFill>
                <a:srgbClr val="0055A4"/>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r>
              <a:rPr lang="nl-NL"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De verpleegafdeling</a:t>
            </a: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Onze afdeling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Cardiale heelkunde en Vaat- en thoraxheelkunde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X3Z),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bevindt zich aan de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zuiderzijde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van blok X op de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3de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verdieping. </a:t>
            </a:r>
            <a:b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b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 afdeling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bestaat uit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24 </a:t>
            </a:r>
            <a:r>
              <a:rPr lang="nl-BE" sz="1400"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longstay</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bedden en 10 bedden voor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dagziekenhuis cardio.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In het midden van de gang bevindt zich de verpleegpost en de wachtzaal. Toiletten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voor bezoekers bevinden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zich buiten de afdeling,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naast de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ingang van de afdeling.</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r>
              <a:rPr lang="nl-NL"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Patiëntenpopulatie</a:t>
            </a: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 patiëntenpopulatie varieert van adolescenten tot senioren. Op onze afdeling gebeuren:</a:t>
            </a: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Hartoperaties: </a:t>
            </a: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coronaire chirurgie</a:t>
            </a: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klepoperaties via klassieke sternotomie of minimaal invasief</a:t>
            </a:r>
          </a:p>
          <a:p>
            <a:pPr marL="285750" lvl="0" indent="-285750" algn="just">
              <a:lnSpc>
                <a:spcPct val="120000"/>
              </a:lnSpc>
              <a:spcAft>
                <a:spcPts val="1200"/>
              </a:spcAft>
              <a:buClr>
                <a:srgbClr val="00AEEF"/>
              </a:buClr>
              <a:buFont typeface="Wingdings" panose="05000000000000000000" pitchFamily="2" charset="2"/>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Longoperaties</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thoracoscopische ingrepen</a:t>
            </a:r>
          </a:p>
          <a:p>
            <a:pPr marL="742950" lvl="1" indent="-285750" algn="just">
              <a:lnSpc>
                <a:spcPct val="120000"/>
              </a:lnSpc>
              <a:spcAft>
                <a:spcPts val="1200"/>
              </a:spcAft>
              <a:buClr>
                <a:srgbClr val="EE6600"/>
              </a:buClr>
              <a:buFont typeface="Arial" panose="020B0604020202020204" pitchFamily="34" charset="0"/>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oncologische lobectomie</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Vasculaire ingrepen: minimaal invasieve endovasculaire ingrepen (PTA, </a:t>
            </a: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stenting</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of klassieke open operaties (bypass</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p>
          <a:p>
            <a:pPr marL="285750" lvl="0" indent="-285750" algn="just">
              <a:lnSpc>
                <a:spcPct val="120000"/>
              </a:lnSpc>
              <a:spcAft>
                <a:spcPts val="1200"/>
              </a:spcAft>
              <a:buClr>
                <a:srgbClr val="00AEEF"/>
              </a:buClr>
              <a:buFont typeface="Wingdings" panose="05000000000000000000" pitchFamily="2" charset="2"/>
              <a:buChar char="§"/>
            </a:pPr>
            <a:r>
              <a:rPr lang="nl-BE" sz="1400" dirty="0" smtClean="0">
                <a:solidFill>
                  <a:srgbClr val="595959"/>
                </a:solidFill>
                <a:latin typeface="Tahoma" panose="020B0604030504040204" pitchFamily="34" charset="0"/>
                <a:ea typeface="Tahoma" panose="020B0604030504040204" pitchFamily="34" charset="0"/>
                <a:cs typeface="Tahoma" panose="020B0604030504040204" pitchFamily="34" charset="0"/>
              </a:rPr>
              <a:t>Cardiale onderzoeken/ ingrepen: </a:t>
            </a:r>
            <a:r>
              <a:rPr lang="nl-BE" sz="1400" dirty="0" err="1" smtClean="0">
                <a:solidFill>
                  <a:srgbClr val="595959"/>
                </a:solidFill>
                <a:latin typeface="Tahoma" panose="020B0604030504040204" pitchFamily="34" charset="0"/>
                <a:ea typeface="Tahoma" panose="020B0604030504040204" pitchFamily="34" charset="0"/>
                <a:cs typeface="Tahoma" panose="020B0604030504040204" pitchFamily="34" charset="0"/>
              </a:rPr>
              <a:t>coronaro</a:t>
            </a:r>
            <a:r>
              <a:rPr lang="nl-BE" sz="1400" dirty="0" smtClean="0">
                <a:solidFill>
                  <a:srgbClr val="595959"/>
                </a:solidFill>
                <a:latin typeface="Tahoma" panose="020B0604030504040204" pitchFamily="34" charset="0"/>
                <a:ea typeface="Tahoma" panose="020B0604030504040204" pitchFamily="34" charset="0"/>
                <a:cs typeface="Tahoma" panose="020B0604030504040204" pitchFamily="34" charset="0"/>
              </a:rPr>
              <a:t>, PCI,….</a:t>
            </a:r>
            <a:endParaRPr lang="nl-BE" sz="1400" dirty="0">
              <a:solidFill>
                <a:srgbClr val="595959"/>
              </a:solidFill>
              <a:latin typeface="Tahoma" panose="020B0604030504040204" pitchFamily="34" charset="0"/>
              <a:ea typeface="Tahoma" panose="020B0604030504040204" pitchFamily="34" charset="0"/>
              <a:cs typeface="Tahoma" panose="020B0604030504040204" pitchFamily="34" charset="0"/>
            </a:endParaRPr>
          </a:p>
        </p:txBody>
      </p:sp>
      <p:sp>
        <p:nvSpPr>
          <p:cNvPr id="8" name="Tekstvak 7"/>
          <p:cNvSpPr txBox="1"/>
          <p:nvPr/>
        </p:nvSpPr>
        <p:spPr>
          <a:xfrm>
            <a:off x="180000" y="9360000"/>
            <a:ext cx="940526" cy="246221"/>
          </a:xfrm>
          <a:prstGeom prst="rect">
            <a:avLst/>
          </a:prstGeom>
          <a:noFill/>
        </p:spPr>
        <p:txBody>
          <a:bodyPr wrap="square" rtlCol="0">
            <a:spAutoFit/>
          </a:bodyPr>
          <a:lstStyle/>
          <a:p>
            <a:pPr algn="ctr"/>
            <a:fld id="{7A13CD0F-7886-42DC-BAD7-1DB972B3BCE5}"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3</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842" y="9215908"/>
            <a:ext cx="571500" cy="514350"/>
          </a:xfrm>
          <a:prstGeom prst="rect">
            <a:avLst/>
          </a:prstGeom>
        </p:spPr>
      </p:pic>
    </p:spTree>
    <p:extLst>
      <p:ext uri="{BB962C8B-B14F-4D97-AF65-F5344CB8AC3E}">
        <p14:creationId xmlns:p14="http://schemas.microsoft.com/office/powerpoint/2010/main" val="818008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6" y="9215908"/>
            <a:ext cx="571500" cy="514350"/>
          </a:xfrm>
          <a:prstGeom prst="rect">
            <a:avLst/>
          </a:prstGeom>
        </p:spPr>
      </p:pic>
      <p:sp>
        <p:nvSpPr>
          <p:cNvPr id="6" name="Tekstvak 5"/>
          <p:cNvSpPr txBox="1"/>
          <p:nvPr/>
        </p:nvSpPr>
        <p:spPr>
          <a:xfrm>
            <a:off x="5760000" y="9360000"/>
            <a:ext cx="940526" cy="246221"/>
          </a:xfrm>
          <a:prstGeom prst="rect">
            <a:avLst/>
          </a:prstGeom>
          <a:noFill/>
        </p:spPr>
        <p:txBody>
          <a:bodyPr wrap="square" rtlCol="0">
            <a:spAutoFit/>
          </a:bodyPr>
          <a:lstStyle/>
          <a:p>
            <a:pPr algn="ctr"/>
            <a:fld id="{E627EB3B-B7B3-4902-B3CD-935BA4B31999}"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4</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sp>
        <p:nvSpPr>
          <p:cNvPr id="7" name="Tekstvak 6"/>
          <p:cNvSpPr txBox="1"/>
          <p:nvPr/>
        </p:nvSpPr>
        <p:spPr>
          <a:xfrm>
            <a:off x="13852" y="12564"/>
            <a:ext cx="6848205" cy="9514561"/>
          </a:xfrm>
          <a:prstGeom prst="rect">
            <a:avLst/>
          </a:prstGeom>
          <a:noFill/>
          <a:ln>
            <a:noFill/>
          </a:ln>
        </p:spPr>
        <p:txBody>
          <a:bodyPr wrap="square" lIns="540000" tIns="540000" rIns="540000" bIns="720000" rtlCol="0">
            <a:spAutoFit/>
          </a:bodyPr>
          <a:lstStyle/>
          <a:p>
            <a:pPr>
              <a:lnSpc>
                <a:spcPct val="120000"/>
              </a:lnSpc>
              <a:spcBef>
                <a:spcPts val="2400"/>
              </a:spcBef>
              <a:spcAft>
                <a:spcPts val="1200"/>
              </a:spcAft>
            </a:pPr>
            <a:r>
              <a:rPr lang="nl-BE" sz="2400" dirty="0" smtClean="0">
                <a:solidFill>
                  <a:srgbClr val="0055A4"/>
                </a:solidFill>
                <a:latin typeface="Tahoma" panose="020B0604030504040204" pitchFamily="34" charset="0"/>
                <a:ea typeface="Tahoma" panose="020B0604030504040204" pitchFamily="34" charset="0"/>
                <a:cs typeface="Tahoma" panose="020B0604030504040204" pitchFamily="34" charset="0"/>
              </a:rPr>
              <a:t>Recht op informatie</a:t>
            </a:r>
            <a:endParaRPr lang="nl-BE" sz="2400" dirty="0">
              <a:solidFill>
                <a:srgbClr val="0055A4"/>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Als patiënt hebt u recht op duidelijke informatie over uw gezondheidstoestand en een eventuele ingreep, onderzoek of behandeling die daaruit voortvloeit. Uw toestemming is daartoe vereist en die kunt u expliciet of impliciet maar geven wanneer u hierover op voorhand voldoende op de hoogte gebracht werd.</a:t>
            </a: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 zorgverlener informeert u op een begrijpelijke manier over de ingreep, het onderzoek of de behandeling, zodat u kunt beslissen of u deze al of niet wilt ondergaan. De zorgverlener zal u altijd het verloop van een ingreep, onderzoek of behandeling beschrijven, en u melden welk ongemak en eventuele risico’s eraan verbonden zijn. Bovendien stelt hij u eventuele alternatieven voor en wijst hij u op de mogelijke gevolgen als u een ingreep, onderzoek of behandeling weigert.</a:t>
            </a:r>
          </a:p>
          <a:p>
            <a:pPr algn="just">
              <a:lnSpc>
                <a:spcPct val="120000"/>
              </a:lnSpc>
              <a:spcBef>
                <a:spcPts val="1200"/>
              </a:spcBef>
              <a:spcAft>
                <a:spcPts val="1200"/>
              </a:spcAft>
            </a:pPr>
            <a:r>
              <a:rPr lang="nl-NL"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Toestemming</a:t>
            </a: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Wanneer u meent voldoende te zijn geïnformeerd om toe te stemmen, registreert de arts in uw patiëntendossier dat u toestemming hebt gegeven. U hoeft hiervoor geen document te ondertekenen. Als u dit toch wenst, kunt u dit met uw arts bespreken. Voor sommige ingrepen zal u wel gevraagd worden om een ‘</a:t>
            </a:r>
            <a:r>
              <a:rPr lang="nl-BE"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informed</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consent’ document te ondertekenen. </a:t>
            </a: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Voor bepaalde patiënten (minderjarigen, onbekwaam verklaarde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personen...)</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wordt toestemming gegeven door de vertegenwoordiger van de patiënt (ouders,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voogd...)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nadat die voldoende werd geïnformeerd. </a:t>
            </a: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Tijdens of na de operatie is het mogelijk dat u een bloedtransfusie nodig zal hebben. Wanneer u hierover vragen hebt of dit weigert is het van belang dit te bespreken met uw arts.</a:t>
            </a:r>
          </a:p>
        </p:txBody>
      </p:sp>
    </p:spTree>
    <p:extLst>
      <p:ext uri="{BB962C8B-B14F-4D97-AF65-F5344CB8AC3E}">
        <p14:creationId xmlns:p14="http://schemas.microsoft.com/office/powerpoint/2010/main" val="746698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13852" y="12564"/>
            <a:ext cx="6848205" cy="7729457"/>
          </a:xfrm>
          <a:prstGeom prst="rect">
            <a:avLst/>
          </a:prstGeom>
          <a:noFill/>
          <a:ln>
            <a:noFill/>
          </a:ln>
        </p:spPr>
        <p:txBody>
          <a:bodyPr wrap="square" lIns="540000" tIns="540000" rIns="540000" bIns="720000" rtlCol="0">
            <a:spAutoFit/>
          </a:bodyPr>
          <a:lstStyle/>
          <a:p>
            <a:pPr algn="just">
              <a:lnSpc>
                <a:spcPct val="120000"/>
              </a:lnSpc>
              <a:spcBef>
                <a:spcPts val="1200"/>
              </a:spcBef>
              <a:spcAft>
                <a:spcPts val="1200"/>
              </a:spcAft>
            </a:pPr>
            <a:r>
              <a:rPr lang="nl-NL"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Medische gegevens</a:t>
            </a:r>
            <a:endParaRPr lang="nl-NL" sz="1400"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Voor, tijdens en na een ingreep worden tal van medische gegevens (inclusief beeldvorming) verzameld en in de gegevensbank van de dienst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Cardiale heelkunde of Vaat- en thoraxheelkunde opgeslagen</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Nadien zal men vanuit het ziekenhuis soms telefonisch of schriftelijk informatie vragen over uw toestand. Die informatie is onmisbaar voor een voortdurende verbetering van de kwaliteitszorg voor de patiënt. Deze informatie wordt onder gecodeerde vorm verwerkt. We vragen uw toelating om uw gegevens anoniem te mogen gebruiken in het kader van wetenschappelijk onderzoek. Sommige gegevens worden verwerkt in nationale en internationale gegevensbanken. We zijn wettelijke verplicht om sommige gegevens confidentieel door te sturen naar de gegevensbank van het RIZIV.</a:t>
            </a:r>
          </a:p>
          <a:p>
            <a:pPr algn="just">
              <a:lnSpc>
                <a:spcPct val="120000"/>
              </a:lnSpc>
              <a:spcAft>
                <a:spcPts val="1200"/>
              </a:spcAft>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 kunt meer uitleg vragen aan uw behandelende arts. Als u toegang wilt tot uw gegevens of onjuiste gegevens wilt laten verbeteren dan kunt u ook terecht bij de behandelende arts.</a:t>
            </a:r>
          </a:p>
          <a:p>
            <a:pPr algn="just">
              <a:lnSpc>
                <a:spcPct val="120000"/>
              </a:lnSpc>
              <a:spcBef>
                <a:spcPts val="1200"/>
              </a:spcBef>
              <a:spcAft>
                <a:spcPts val="1200"/>
              </a:spcAft>
            </a:pPr>
            <a:r>
              <a:rPr lang="nl-NL"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Kosten</a:t>
            </a:r>
            <a:endParaRPr lang="nl-NL" sz="1400" b="1"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Indien u informatie wenst over de kostprijs van uw operatie en verblijf in het ziekenhuis kan u terecht bij het patiënten service punt aan de dienst opname. De kostprijs is vaak afhankelijk van de soort operatie en de kamerkeuze. Voor meer info hieromtrent kan u terecht bij onze </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coördinatrices.</a:t>
            </a:r>
          </a:p>
        </p:txBody>
      </p:sp>
      <p:sp>
        <p:nvSpPr>
          <p:cNvPr id="8" name="Tekstvak 7"/>
          <p:cNvSpPr txBox="1"/>
          <p:nvPr/>
        </p:nvSpPr>
        <p:spPr>
          <a:xfrm>
            <a:off x="180000" y="9360000"/>
            <a:ext cx="940526" cy="246221"/>
          </a:xfrm>
          <a:prstGeom prst="rect">
            <a:avLst/>
          </a:prstGeom>
          <a:noFill/>
        </p:spPr>
        <p:txBody>
          <a:bodyPr wrap="square" rtlCol="0">
            <a:spAutoFit/>
          </a:bodyPr>
          <a:lstStyle/>
          <a:p>
            <a:pPr algn="ctr"/>
            <a:fld id="{7A13CD0F-7886-42DC-BAD7-1DB972B3BCE5}"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5</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842" y="9215908"/>
            <a:ext cx="571500" cy="514350"/>
          </a:xfrm>
          <a:prstGeom prst="rect">
            <a:avLst/>
          </a:prstGeom>
        </p:spPr>
      </p:pic>
      <p:pic>
        <p:nvPicPr>
          <p:cNvPr id="7" name="Picture 4"/>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39798" y="7369927"/>
            <a:ext cx="1413153" cy="1413153"/>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2155370" y="7369928"/>
            <a:ext cx="4180737" cy="1413153"/>
          </a:xfrm>
          <a:prstGeom prst="roundRect">
            <a:avLst/>
          </a:prstGeom>
          <a:solidFill>
            <a:srgbClr val="F26631"/>
          </a:solidFill>
        </p:spPr>
        <p:txBody>
          <a:bodyPr wrap="square" rtlCol="0">
            <a:spAutoFit/>
          </a:bodyPr>
          <a:lstStyle/>
          <a:p>
            <a:pPr algn="ctr">
              <a:lnSpc>
                <a:spcPct val="120000"/>
              </a:lnSpc>
              <a:spcAft>
                <a:spcPts val="600"/>
              </a:spcAft>
            </a:pPr>
            <a:r>
              <a:rPr lang="nl-BE"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WIFI ‘OLVZWLWEB’</a:t>
            </a:r>
            <a:endParaRPr lang="nl-BE"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200"/>
              </a:spcAft>
            </a:pP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WIFI is gratis verkrijgbaar. Om toegang te hebben tot </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het netwerk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als bezoeker moet U zich registreren. Voor meer informatie klik </a:t>
            </a: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hlinkClick r:id="rId4"/>
              </a:rPr>
              <a:t>hier</a:t>
            </a:r>
            <a:r>
              <a:rPr lang="nl-NL"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endParaRPr lang="nl-NL"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4532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13852" y="12564"/>
            <a:ext cx="6848205" cy="9557650"/>
          </a:xfrm>
          <a:prstGeom prst="rect">
            <a:avLst/>
          </a:prstGeom>
          <a:noFill/>
          <a:ln>
            <a:noFill/>
          </a:ln>
        </p:spPr>
        <p:txBody>
          <a:bodyPr wrap="square" lIns="540000" tIns="540000" rIns="540000" bIns="720000" rtlCol="0">
            <a:spAutoFit/>
          </a:bodyPr>
          <a:lstStyle/>
          <a:p>
            <a:pPr>
              <a:lnSpc>
                <a:spcPct val="120000"/>
              </a:lnSpc>
              <a:spcBef>
                <a:spcPts val="2400"/>
              </a:spcBef>
              <a:spcAft>
                <a:spcPts val="1200"/>
              </a:spcAft>
            </a:pPr>
            <a:r>
              <a:rPr lang="nl-BE" sz="2400" dirty="0">
                <a:solidFill>
                  <a:srgbClr val="0055A4"/>
                </a:solidFill>
                <a:latin typeface="Tahoma" panose="020B0604030504040204" pitchFamily="34" charset="0"/>
                <a:ea typeface="Tahoma" panose="020B0604030504040204" pitchFamily="34" charset="0"/>
                <a:cs typeface="Tahoma" panose="020B0604030504040204" pitchFamily="34" charset="0"/>
              </a:rPr>
              <a:t>Opname op de afdeling</a:t>
            </a:r>
          </a:p>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 </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wordt de </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dag vóór uw operatie </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opgenomen of de dag van de operatie opgenomen. </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 meldt zich aan het onthaal en laat zich inschrijven. Wanneer u gebruik wenst te maken van de telefoon op de kamer moet u bij opname een telefooncode vragen. Deze code blijft dezelfde tijdens het hele verblijf, ook als u naar een andere kamer of verdieping gaat. Op de verpleegafdeling meldt U zich aan op de verpleegpost.</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NL" sz="1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Wanneer u op de opnamedag nog een operatie ondergaat, dient u nuchter binnen te komen en te blijven.</a:t>
            </a:r>
            <a:endParaRPr lang="nl-NL"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endParaRPr lang="nl-NL" sz="1400" b="1"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endParaRPr lang="nl-NL" sz="1400" b="1"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endParaRPr lang="nl-NL" sz="1400" b="1"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endParaRPr lang="nl-NL"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r>
              <a:rPr lang="nl-NL"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Dossier</a:t>
            </a:r>
          </a:p>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 opnameverpleegkundige zal samen met u uw thuismedicatie overlopen, vorige operaties, thuissituatie, ontslagplanning, gewicht, </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lengte… </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Uw gebruikelijke medicatie mag u de dag vóór de operatie nog verder innemen. Het al of niet stoppen van de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bloedverdunnende</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medicatie zoals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Marcoumar</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Marevan</a:t>
            </a:r>
            <a:r>
              <a:rPr lang="nl-NL" sz="1400" baseline="300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Asaflow</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Cardio-aspirine</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Persantine</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Ticlid</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Plavix</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Sintrom</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Brilique</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Effient</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Pradaxa</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Xarelto</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Eliquis</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Clopidogrel</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Aggrenox</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dient steeds te gebeuren in overleg met uw arts. </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6" y="9215908"/>
            <a:ext cx="571500" cy="514350"/>
          </a:xfrm>
          <a:prstGeom prst="rect">
            <a:avLst/>
          </a:prstGeom>
        </p:spPr>
      </p:pic>
      <p:sp>
        <p:nvSpPr>
          <p:cNvPr id="6" name="Tekstvak 5"/>
          <p:cNvSpPr txBox="1"/>
          <p:nvPr/>
        </p:nvSpPr>
        <p:spPr>
          <a:xfrm>
            <a:off x="5760000" y="9360000"/>
            <a:ext cx="940526" cy="246221"/>
          </a:xfrm>
          <a:prstGeom prst="rect">
            <a:avLst/>
          </a:prstGeom>
          <a:noFill/>
        </p:spPr>
        <p:txBody>
          <a:bodyPr wrap="square" rtlCol="0">
            <a:spAutoFit/>
          </a:bodyPr>
          <a:lstStyle/>
          <a:p>
            <a:pPr algn="ctr"/>
            <a:fld id="{E627EB3B-B7B3-4902-B3CD-935BA4B31999}"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6</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sp>
        <p:nvSpPr>
          <p:cNvPr id="9" name="Tekstvak 8"/>
          <p:cNvSpPr txBox="1"/>
          <p:nvPr/>
        </p:nvSpPr>
        <p:spPr>
          <a:xfrm>
            <a:off x="551062" y="3692918"/>
            <a:ext cx="5773783" cy="1787653"/>
          </a:xfrm>
          <a:prstGeom prst="roundRect">
            <a:avLst/>
          </a:prstGeom>
          <a:solidFill>
            <a:srgbClr val="F26631"/>
          </a:solidFill>
        </p:spPr>
        <p:txBody>
          <a:bodyPr wrap="square" rtlCol="0">
            <a:spAutoFit/>
          </a:bodyPr>
          <a:lstStyle/>
          <a:p>
            <a:pPr algn="ctr">
              <a:lnSpc>
                <a:spcPct val="120000"/>
              </a:lnSpc>
              <a:spcAft>
                <a:spcPts val="1200"/>
              </a:spcAft>
            </a:pP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Bent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u alleenstaande of zorgbehoevende? Denkt u nood te hebben aan hulp na uw verblijf in het ziekenhuis? Of wenst u naar een hersteloord te gaan? Vermeld dit dan best zo snel mogelijk aan de opnameverpleegkundige. Zij zal dan de </a:t>
            </a: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sociale dienst </a:t>
            </a:r>
            <a:r>
              <a:rPr lang="nl-NL" sz="1400" dirty="0">
                <a:solidFill>
                  <a:schemeClr val="bg1"/>
                </a:solidFill>
                <a:latin typeface="Tahoma" panose="020B0604030504040204" pitchFamily="34" charset="0"/>
                <a:ea typeface="Tahoma" panose="020B0604030504040204" pitchFamily="34" charset="0"/>
                <a:cs typeface="Tahoma" panose="020B0604030504040204" pitchFamily="34" charset="0"/>
              </a:rPr>
              <a:t>contacteren. U kan eventueel ook al van thuis uit contact nemen op het nummer </a:t>
            </a:r>
            <a:r>
              <a:rPr lang="nl-NL" sz="1400" b="1" dirty="0">
                <a:solidFill>
                  <a:schemeClr val="bg1"/>
                </a:solidFill>
                <a:latin typeface="Tahoma" panose="020B0604030504040204" pitchFamily="34" charset="0"/>
                <a:ea typeface="Tahoma" panose="020B0604030504040204" pitchFamily="34" charset="0"/>
                <a:cs typeface="Tahoma" panose="020B0604030504040204" pitchFamily="34" charset="0"/>
              </a:rPr>
              <a:t>053/72. 44. 38</a:t>
            </a:r>
            <a:endParaRPr lang="nl-BE"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3357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13852" y="12564"/>
            <a:ext cx="6848205" cy="9939293"/>
          </a:xfrm>
          <a:prstGeom prst="rect">
            <a:avLst/>
          </a:prstGeom>
          <a:noFill/>
          <a:ln>
            <a:noFill/>
          </a:ln>
        </p:spPr>
        <p:txBody>
          <a:bodyPr wrap="square" lIns="540000" tIns="540000" rIns="540000" bIns="720000" rtlCol="0">
            <a:spAutoFit/>
          </a:bodyPr>
          <a:lstStyle/>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Orale anti diabetica  zoals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Glucophage</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nl-NL"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Metformax</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of Metformine</a:t>
            </a:r>
            <a:r>
              <a:rPr lang="nl-NL" sz="14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dienen de avond voor de operatie te zijn gestopt.</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Gelieve te melden of u bepaalde aandoeningen of voedingsgewoonten heeft waarmee we rekening moeten houden. Bv. diabetes, allergie, epilepsie, bepaald dieet…</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r>
              <a:rPr lang="nl-NL"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Kamer</a:t>
            </a:r>
            <a:endParaRPr lang="nl-NL" sz="1400" b="1"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Wanneer de kamer beschikbaar is, zal men u naar uw kamer begeleiden. </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 coördinatrice bepaalt op welke kamer u zal verblijven, rekening houdend met uw eventuele voorkeur. Met haar worden ook alle administratieve afspraken gemaakt. </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Een volledige garantie tot het verkrijgen van uw voorkeur kan de coördinatrice u onmogelijk geven, aangezien ze geen kamers kan vrijhouden en rekening moet houden met onvoorziene en urgente opnames.</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Op elke kamer is er een kluis aanwezig. Ook op de afdeling zelf is er mogelijkheid uw bagage veilig op te bergen</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p>
          <a:p>
            <a:pPr algn="just">
              <a:lnSpc>
                <a:spcPct val="120000"/>
              </a:lnSpc>
              <a:spcBef>
                <a:spcPts val="1200"/>
              </a:spcBef>
              <a:spcAft>
                <a:spcPts val="1200"/>
              </a:spcAft>
            </a:pPr>
            <a:r>
              <a:rPr lang="nl-NL"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Meebrengen naar het ziekenhuis</a:t>
            </a:r>
            <a:endParaRPr lang="nl-NL" sz="1400" b="1"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Handdoeken en washandjes </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Nachtkledij</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Stevige pantoffels</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Gesloten schoenen</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Persoonlijke toiletbenodigdheden</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Thuismedicatie (originele verpakking)</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20000"/>
              </a:lnSpc>
              <a:spcAft>
                <a:spcPts val="1200"/>
              </a:spcAft>
              <a:buClr>
                <a:srgbClr val="00AEEF"/>
              </a:buClr>
              <a:buFont typeface="Wingdings" panose="05000000000000000000" pitchFamily="2" charset="2"/>
              <a:buChar char="§"/>
            </a:pPr>
            <a:r>
              <a:rPr lang="nl-NL"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Lijst met </a:t>
            </a: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allergieën</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kstvak 7"/>
          <p:cNvSpPr txBox="1"/>
          <p:nvPr/>
        </p:nvSpPr>
        <p:spPr>
          <a:xfrm>
            <a:off x="180000" y="9360000"/>
            <a:ext cx="940526" cy="246221"/>
          </a:xfrm>
          <a:prstGeom prst="rect">
            <a:avLst/>
          </a:prstGeom>
          <a:noFill/>
        </p:spPr>
        <p:txBody>
          <a:bodyPr wrap="square" rtlCol="0">
            <a:spAutoFit/>
          </a:bodyPr>
          <a:lstStyle/>
          <a:p>
            <a:pPr algn="ctr"/>
            <a:fld id="{7A13CD0F-7886-42DC-BAD7-1DB972B3BCE5}"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7</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842" y="9215908"/>
            <a:ext cx="571500" cy="514350"/>
          </a:xfrm>
          <a:prstGeom prst="rect">
            <a:avLst/>
          </a:prstGeom>
        </p:spPr>
      </p:pic>
      <p:sp>
        <p:nvSpPr>
          <p:cNvPr id="7" name="Tekstvak 6"/>
          <p:cNvSpPr txBox="1"/>
          <p:nvPr/>
        </p:nvSpPr>
        <p:spPr>
          <a:xfrm>
            <a:off x="4179218" y="6880254"/>
            <a:ext cx="2007624" cy="1654921"/>
          </a:xfrm>
          <a:prstGeom prst="roundRect">
            <a:avLst/>
          </a:prstGeom>
          <a:solidFill>
            <a:srgbClr val="F26631"/>
          </a:solidFill>
        </p:spPr>
        <p:txBody>
          <a:bodyPr wrap="square" rtlCol="0">
            <a:spAutoFit/>
          </a:bodyPr>
          <a:lstStyle/>
          <a:p>
            <a:pPr algn="ctr">
              <a:lnSpc>
                <a:spcPct val="120000"/>
              </a:lnSpc>
            </a:pPr>
            <a:r>
              <a:rPr lang="nl-NL" sz="40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endParaRPr lang="nl-NL" sz="4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200"/>
              </a:spcAft>
            </a:pPr>
            <a:r>
              <a:rPr lang="nl-NL" b="1" dirty="0" smtClean="0">
                <a:solidFill>
                  <a:schemeClr val="bg1"/>
                </a:solidFill>
                <a:latin typeface="Tahoma" panose="020B0604030504040204" pitchFamily="34" charset="0"/>
                <a:ea typeface="Tahoma" panose="020B0604030504040204" pitchFamily="34" charset="0"/>
                <a:cs typeface="Tahoma" panose="020B0604030504040204" pitchFamily="34" charset="0"/>
              </a:rPr>
              <a:t>GEEN</a:t>
            </a:r>
            <a:r>
              <a:rPr lang="nl-NL" dirty="0" smtClean="0">
                <a:solidFill>
                  <a:schemeClr val="bg1"/>
                </a:solidFill>
                <a:latin typeface="Tahoma" panose="020B0604030504040204" pitchFamily="34" charset="0"/>
                <a:ea typeface="Tahoma" panose="020B0604030504040204" pitchFamily="34" charset="0"/>
                <a:cs typeface="Tahoma" panose="020B0604030504040204" pitchFamily="34" charset="0"/>
              </a:rPr>
              <a:t> kostbaarheden! </a:t>
            </a:r>
            <a:endParaRPr lang="nl-B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7849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5816830" y="9349971"/>
            <a:ext cx="940526" cy="246221"/>
          </a:xfrm>
          <a:prstGeom prst="rect">
            <a:avLst/>
          </a:prstGeom>
          <a:noFill/>
        </p:spPr>
        <p:txBody>
          <a:bodyPr wrap="square" rtlCol="0">
            <a:spAutoFit/>
          </a:bodyPr>
          <a:lstStyle/>
          <a:p>
            <a:pPr algn="ctr"/>
            <a:fld id="{7A13CD0F-7886-42DC-BAD7-1DB972B3BCE5}"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8</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18" y="9215907"/>
            <a:ext cx="571500" cy="514350"/>
          </a:xfrm>
          <a:prstGeom prst="rect">
            <a:avLst/>
          </a:prstGeom>
        </p:spPr>
      </p:pic>
      <p:sp>
        <p:nvSpPr>
          <p:cNvPr id="10" name="Tekstvak 9"/>
          <p:cNvSpPr txBox="1"/>
          <p:nvPr/>
        </p:nvSpPr>
        <p:spPr>
          <a:xfrm>
            <a:off x="9795" y="-187890"/>
            <a:ext cx="6848205" cy="8449654"/>
          </a:xfrm>
          <a:prstGeom prst="rect">
            <a:avLst/>
          </a:prstGeom>
          <a:noFill/>
          <a:ln>
            <a:noFill/>
          </a:ln>
        </p:spPr>
        <p:txBody>
          <a:bodyPr wrap="square" lIns="540000" tIns="540000" rIns="540000" bIns="720000" rtlCol="0">
            <a:spAutoFit/>
          </a:bodyPr>
          <a:lstStyle/>
          <a:p>
            <a:pPr algn="just">
              <a:lnSpc>
                <a:spcPct val="120000"/>
              </a:lnSpc>
              <a:spcBef>
                <a:spcPts val="1200"/>
              </a:spcBef>
              <a:spcAft>
                <a:spcPts val="1200"/>
              </a:spcAft>
            </a:pPr>
            <a:r>
              <a:rPr lang="nl-BE" sz="1400" b="1" dirty="0" smtClean="0">
                <a:solidFill>
                  <a:srgbClr val="00AEEF"/>
                </a:solidFill>
                <a:latin typeface="Tahoma" panose="020B0604030504040204" pitchFamily="34" charset="0"/>
                <a:ea typeface="Tahoma" panose="020B0604030504040204" pitchFamily="34" charset="0"/>
                <a:cs typeface="Tahoma" panose="020B0604030504040204" pitchFamily="34" charset="0"/>
              </a:rPr>
              <a:t>Telemetrie</a:t>
            </a:r>
            <a:endParaRPr lang="nl-BE" sz="1400" b="1" dirty="0">
              <a:solidFill>
                <a:srgbClr val="00AEE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Dit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is een zender die uw hartritme meet en registreert via elektroden op de borstkas. De verpleegkundigen kunnen op een beeldscherm uw hartritme in de gaten houden of observeren. De telemetriezenders kunnen draadloos signalen zenden via een netwerk van antennes in het plafond. U kunt gerust op uw kamer of op de gang van de afdeling wandelen</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p>
          <a:p>
            <a:pPr algn="just">
              <a:lnSpc>
                <a:spcPct val="120000"/>
              </a:lnSpc>
              <a:spcAft>
                <a:spcPts val="1200"/>
              </a:spcAft>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 afdelingsassistent of chirurg bepaalt of u een indicatie heeft voor telemetriebewaking. In volgende situaties wordt telemetriebewaking toegepast:</a:t>
            </a:r>
          </a:p>
          <a:p>
            <a:pPr marL="285750" lvl="0" indent="-285750" algn="just">
              <a:lnSpc>
                <a:spcPct val="120000"/>
              </a:lnSpc>
              <a:spcAft>
                <a:spcPts val="1200"/>
              </a:spcAft>
              <a:buClr>
                <a:srgbClr val="00AEEF"/>
              </a:buClr>
              <a:buFont typeface="Wingdings" panose="05000000000000000000" pitchFamily="2" charset="2"/>
              <a:buChar char="§"/>
            </a:pP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Het vermoeden bestaat dat u misschien een hartritmestoornis heeft (bv: u bent flauwgevallen).</a:t>
            </a:r>
          </a:p>
          <a:p>
            <a:pPr marL="285750" lvl="0" indent="-285750" algn="just">
              <a:lnSpc>
                <a:spcPct val="120000"/>
              </a:lnSpc>
              <a:spcAft>
                <a:spcPts val="1200"/>
              </a:spcAft>
              <a:buClr>
                <a:srgbClr val="00AEEF"/>
              </a:buClr>
              <a:buFont typeface="Wingdings" panose="05000000000000000000" pitchFamily="2" charset="2"/>
              <a:buChar char="§"/>
            </a:pP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Er bestaat een kans dat u een hartritmestoornis kan krijgen (bv: na het plaatsen van een coronaire stent, na een hartoperatie).</a:t>
            </a:r>
          </a:p>
          <a:p>
            <a:pPr marL="285750" lvl="0" indent="-285750" algn="just">
              <a:lnSpc>
                <a:spcPct val="120000"/>
              </a:lnSpc>
              <a:spcAft>
                <a:spcPts val="1200"/>
              </a:spcAft>
              <a:buClr>
                <a:srgbClr val="00AEEF"/>
              </a:buClr>
              <a:buFont typeface="Wingdings" panose="05000000000000000000" pitchFamily="2" charset="2"/>
              <a:buChar char="§"/>
            </a:pP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 heeft reeds een hartritmestoornis die we behandelen met medicatie en dit moeten we kunnen observeren.</a:t>
            </a:r>
          </a:p>
          <a:p>
            <a:pPr marL="285750" lvl="0" indent="-285750" algn="just">
              <a:lnSpc>
                <a:spcPct val="120000"/>
              </a:lnSpc>
              <a:spcAft>
                <a:spcPts val="1200"/>
              </a:spcAft>
              <a:buClr>
                <a:srgbClr val="00AEEF"/>
              </a:buClr>
              <a:buFont typeface="Wingdings" panose="05000000000000000000" pitchFamily="2" charset="2"/>
              <a:buChar char="§"/>
            </a:pPr>
            <a:r>
              <a:rPr lang="nl-NL"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Na thorax- of vaatchirurgie (bv: longoperatie, pacemaker of ICD operaties, stentgraft).</a:t>
            </a:r>
          </a:p>
          <a:p>
            <a:pPr algn="just">
              <a:lnSpc>
                <a:spcPct val="120000"/>
              </a:lnSpc>
              <a:spcAft>
                <a:spcPts val="1200"/>
              </a:spcAft>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Buiten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onze afdeling hebben we geen zenderbereik meer, waardoor wij niet meer kunnen observeren of u problemen heeft met uw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hartritme. Vandaar zult u bij het verlaten van de afdeling (bijvoorbeeld voor een onderzoek), worden begeleid door een medewerker van het ziekenhuis.</a:t>
            </a:r>
          </a:p>
          <a:p>
            <a:pPr algn="just">
              <a:lnSpc>
                <a:spcPct val="120000"/>
              </a:lnSpc>
              <a:spcAft>
                <a:spcPts val="600"/>
              </a:spcAft>
              <a:buClr>
                <a:srgbClr val="00AEEF"/>
              </a:buClr>
            </a:pPr>
            <a:endPar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kstvak 10"/>
          <p:cNvSpPr txBox="1"/>
          <p:nvPr/>
        </p:nvSpPr>
        <p:spPr>
          <a:xfrm>
            <a:off x="550303" y="7495597"/>
            <a:ext cx="5767187" cy="1532334"/>
          </a:xfrm>
          <a:prstGeom prst="roundRect">
            <a:avLst/>
          </a:prstGeom>
          <a:solidFill>
            <a:srgbClr val="F26631"/>
          </a:solidFill>
        </p:spPr>
        <p:txBody>
          <a:bodyPr wrap="square" rtlCol="0">
            <a:spAutoFit/>
          </a:bodyPr>
          <a:lstStyle/>
          <a:p>
            <a:pPr>
              <a:lnSpc>
                <a:spcPct val="120000"/>
              </a:lnSpc>
              <a:spcAft>
                <a:spcPts val="600"/>
              </a:spcAft>
            </a:pP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Het is NIET toegelaten de afdeling op eigen initiatief te verlaten tijdens</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nl-NL"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telemetrieregistratie</a:t>
            </a:r>
            <a:r>
              <a:rPr lang="nl-NL"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 Indien u toch de afdeling verlaat tegen medisch advies, dan is het medisch team niet verantwoordelijk voor incidenten die zich zouden kunnen voordoen tijdens de periode dat u niet meer onder telemetrie bewaking staat.</a:t>
            </a:r>
          </a:p>
        </p:txBody>
      </p:sp>
      <p:pic>
        <p:nvPicPr>
          <p:cNvPr id="13" name="Picture 4" descr="Afbeeldingsresultaat voor uitroepteke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788" y="7368714"/>
            <a:ext cx="601305" cy="60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132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80000" y="9360000"/>
            <a:ext cx="940526" cy="246221"/>
          </a:xfrm>
          <a:prstGeom prst="rect">
            <a:avLst/>
          </a:prstGeom>
          <a:noFill/>
        </p:spPr>
        <p:txBody>
          <a:bodyPr wrap="square" rtlCol="0">
            <a:spAutoFit/>
          </a:bodyPr>
          <a:lstStyle/>
          <a:p>
            <a:pPr algn="ctr"/>
            <a:fld id="{7A13CD0F-7886-42DC-BAD7-1DB972B3BCE5}" type="slidenum">
              <a:rPr lang="nl-BE" sz="1000" b="1" smtClean="0">
                <a:solidFill>
                  <a:srgbClr val="0055A4"/>
                </a:solidFill>
                <a:latin typeface="Tahoma" panose="020B0604030504040204" pitchFamily="34" charset="0"/>
                <a:ea typeface="Tahoma" panose="020B0604030504040204" pitchFamily="34" charset="0"/>
                <a:cs typeface="Tahoma" panose="020B0604030504040204" pitchFamily="34" charset="0"/>
              </a:rPr>
              <a:t>9</a:t>
            </a:fld>
            <a:endParaRPr lang="nl-BE" sz="1000" b="1" dirty="0">
              <a:solidFill>
                <a:srgbClr val="0055A4"/>
              </a:solidFill>
              <a:latin typeface="Tahoma" panose="020B0604030504040204" pitchFamily="34" charset="0"/>
              <a:ea typeface="Tahoma" panose="020B0604030504040204" pitchFamily="34" charset="0"/>
              <a:cs typeface="Tahoma" panose="020B0604030504040204" pitchFamily="34" charset="0"/>
            </a:endParaRPr>
          </a:p>
        </p:txBody>
      </p:sp>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842" y="9215908"/>
            <a:ext cx="571500" cy="514350"/>
          </a:xfrm>
          <a:prstGeom prst="rect">
            <a:avLst/>
          </a:prstGeom>
        </p:spPr>
      </p:pic>
      <p:sp>
        <p:nvSpPr>
          <p:cNvPr id="2" name="Rechthoek 1"/>
          <p:cNvSpPr/>
          <p:nvPr/>
        </p:nvSpPr>
        <p:spPr>
          <a:xfrm>
            <a:off x="361688" y="642262"/>
            <a:ext cx="6239527" cy="4327338"/>
          </a:xfrm>
          <a:prstGeom prst="rect">
            <a:avLst/>
          </a:prstGeom>
        </p:spPr>
        <p:txBody>
          <a:bodyPr wrap="square">
            <a:spAutoFit/>
          </a:bodyPr>
          <a:lstStyle/>
          <a:p>
            <a:pPr algn="just">
              <a:lnSpc>
                <a:spcPct val="120000"/>
              </a:lnSpc>
              <a:spcAft>
                <a:spcPts val="1200"/>
              </a:spcAft>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Tijdens het wassen , mag de zender niet met water in aanraking komen. Douchen is enkel toegestaan indien de verpleegkundige en/of arts hiervoor hun toestemming hebben gegeven. Na het douchen verwittigt u onmiddellijk de verpleegkundige. Indien uw medische toestand dit vereist, kan er gevraagd worden zich niet te douchen om uw hartbewaking niet te moeten onderbreken.</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spcAft>
                <a:spcPts val="1200"/>
              </a:spcAft>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Gelieve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ook steeds de verpleegkundige te verwittigen indien:</a:t>
            </a:r>
            <a:endPar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spcAft>
                <a:spcPts val="6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Er een </a:t>
            </a: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elektrode of draadje loslaat</a:t>
            </a:r>
          </a:p>
          <a:p>
            <a:pPr marL="285750" indent="-285750" algn="just">
              <a:lnSpc>
                <a:spcPct val="120000"/>
              </a:lnSpc>
              <a:spcAft>
                <a:spcPts val="600"/>
              </a:spcAft>
              <a:buClr>
                <a:srgbClr val="00AEEF"/>
              </a:buClr>
              <a:buFont typeface="Wingdings" panose="05000000000000000000" pitchFamily="2" charset="2"/>
              <a:buChar char="§"/>
            </a:pP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Wanneer u </a:t>
            </a: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terugkomt van een onderzoek </a:t>
            </a:r>
            <a:r>
              <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en de telemetrie opnieuw moet worden aangebracht</a:t>
            </a:r>
            <a:endPar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spcAft>
                <a:spcPts val="600"/>
              </a:spcAft>
              <a:buClr>
                <a:srgbClr val="00AEEF"/>
              </a:buClr>
              <a:buFont typeface="Wingdings" panose="05000000000000000000" pitchFamily="2" charset="2"/>
              <a:buChar char="§"/>
            </a:pPr>
            <a:r>
              <a:rPr lang="nl-BE" sz="14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Na het douchen of </a:t>
            </a:r>
            <a:r>
              <a:rPr lang="nl-BE" sz="1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ochtendtoilet</a:t>
            </a:r>
          </a:p>
          <a:p>
            <a:pPr marL="285750" indent="-285750" algn="just">
              <a:lnSpc>
                <a:spcPct val="120000"/>
              </a:lnSpc>
              <a:spcAft>
                <a:spcPts val="600"/>
              </a:spcAft>
              <a:buClr>
                <a:srgbClr val="00AEEF"/>
              </a:buClr>
              <a:buFont typeface="Wingdings" panose="05000000000000000000" pitchFamily="2" charset="2"/>
              <a:buChar char="§"/>
            </a:pP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Bij </a:t>
            </a:r>
            <a:r>
              <a:rPr lang="nl-BE" sz="1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irritatie</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van de huid als gevolg van de elektroden</a:t>
            </a:r>
          </a:p>
          <a:p>
            <a:pPr marL="285750" indent="-285750" algn="just">
              <a:lnSpc>
                <a:spcPct val="120000"/>
              </a:lnSpc>
              <a:spcAft>
                <a:spcPts val="600"/>
              </a:spcAft>
              <a:buClr>
                <a:srgbClr val="00AEEF"/>
              </a:buClr>
              <a:buFont typeface="Wingdings" panose="05000000000000000000" pitchFamily="2" charset="2"/>
              <a:buChar char="§"/>
            </a:pPr>
            <a:r>
              <a:rPr lang="nl-BE" sz="1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Hartklachten, pijn op de borst </a:t>
            </a:r>
            <a:r>
              <a:rPr lang="nl-BE"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en alle andere klachten. Op de telemetrie is niet alles te zien.</a:t>
            </a:r>
            <a:endParaRPr lang="nl-BE"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896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1279</TotalTime>
  <Words>2449</Words>
  <Application>Microsoft Office PowerPoint</Application>
  <PresentationFormat>A4 (210 x 297 mm)</PresentationFormat>
  <Paragraphs>249</Paragraphs>
  <Slides>20</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Calibri Light</vt:lpstr>
      <vt:lpstr>Tahoma</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OLVZ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Van Raemdonck</dc:creator>
  <cp:lastModifiedBy>NELE VAN HOECK</cp:lastModifiedBy>
  <cp:revision>199</cp:revision>
  <dcterms:created xsi:type="dcterms:W3CDTF">2018-11-21T13:26:17Z</dcterms:created>
  <dcterms:modified xsi:type="dcterms:W3CDTF">2023-08-03T11:51:09Z</dcterms:modified>
</cp:coreProperties>
</file>