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handoutMasterIdLst>
    <p:handoutMasterId r:id="rId7"/>
  </p:handoutMasterIdLst>
  <p:sldIdLst>
    <p:sldId id="256" r:id="rId2"/>
    <p:sldId id="257" r:id="rId3"/>
    <p:sldId id="258" r:id="rId4"/>
    <p:sldId id="259"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5A4"/>
    <a:srgbClr val="00AEEF"/>
    <a:srgbClr val="595959"/>
    <a:srgbClr val="F26631"/>
    <a:srgbClr val="40404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99386" autoAdjust="0"/>
  </p:normalViewPr>
  <p:slideViewPr>
    <p:cSldViewPr snapToGrid="0" showGuides="1">
      <p:cViewPr varScale="1">
        <p:scale>
          <a:sx n="80" d="100"/>
          <a:sy n="80" d="100"/>
        </p:scale>
        <p:origin x="2976" y="60"/>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6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4829D10-A4B5-473F-BAFD-06668A575D6E}" type="datetimeFigureOut">
              <a:rPr lang="nl-BE" smtClean="0"/>
              <a:t>23/06/2022</a:t>
            </a:fld>
            <a:endParaRPr lang="nl-BE"/>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403A36C-22E5-4971-929B-FB354024E703}" type="slidenum">
              <a:rPr lang="nl-BE" smtClean="0"/>
              <a:t>‹nr.›</a:t>
            </a:fld>
            <a:endParaRPr lang="nl-BE"/>
          </a:p>
        </p:txBody>
      </p:sp>
    </p:spTree>
    <p:extLst>
      <p:ext uri="{BB962C8B-B14F-4D97-AF65-F5344CB8AC3E}">
        <p14:creationId xmlns:p14="http://schemas.microsoft.com/office/powerpoint/2010/main" val="11654503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AFC448-D3C8-422C-A916-FA3897EA7527}" type="datetimeFigureOut">
              <a:rPr lang="nl-BE" smtClean="0"/>
              <a:t>23/06/2022</a:t>
            </a:fld>
            <a:endParaRPr lang="nl-BE"/>
          </a:p>
        </p:txBody>
      </p:sp>
      <p:sp>
        <p:nvSpPr>
          <p:cNvPr id="4" name="Tijdelijke aanduiding voor dia-afbeelding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A2E410-8225-4AD5-B0C8-8E49F146C887}" type="slidenum">
              <a:rPr lang="nl-BE" smtClean="0"/>
              <a:t>‹nr.›</a:t>
            </a:fld>
            <a:endParaRPr lang="nl-BE"/>
          </a:p>
        </p:txBody>
      </p:sp>
    </p:spTree>
    <p:extLst>
      <p:ext uri="{BB962C8B-B14F-4D97-AF65-F5344CB8AC3E}">
        <p14:creationId xmlns:p14="http://schemas.microsoft.com/office/powerpoint/2010/main" val="1051874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10"/>
          </p:nvPr>
        </p:nvSpPr>
        <p:spPr/>
        <p:txBody>
          <a:bodyPr/>
          <a:lstStyle/>
          <a:p>
            <a:fld id="{EBA2E410-8225-4AD5-B0C8-8E49F146C887}" type="slidenum">
              <a:rPr lang="nl-BE" smtClean="0"/>
              <a:t>1</a:t>
            </a:fld>
            <a:endParaRPr lang="nl-BE"/>
          </a:p>
        </p:txBody>
      </p:sp>
    </p:spTree>
    <p:extLst>
      <p:ext uri="{BB962C8B-B14F-4D97-AF65-F5344CB8AC3E}">
        <p14:creationId xmlns:p14="http://schemas.microsoft.com/office/powerpoint/2010/main" val="1726764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nl-NL" smtClean="0"/>
              <a:t>Klik om de stijl te bewerken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8865214E-E0EA-4CA0-90E0-AA8BF17268D5}" type="datetime1">
              <a:rPr lang="nl-BE" smtClean="0"/>
              <a:t>23/06/2022</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64B8E43A-AE0D-487A-882B-B3F913D752FE}" type="slidenum">
              <a:rPr lang="nl-BE" smtClean="0"/>
              <a:t>‹nr.›</a:t>
            </a:fld>
            <a:endParaRPr lang="nl-BE"/>
          </a:p>
        </p:txBody>
      </p:sp>
    </p:spTree>
    <p:extLst>
      <p:ext uri="{BB962C8B-B14F-4D97-AF65-F5344CB8AC3E}">
        <p14:creationId xmlns:p14="http://schemas.microsoft.com/office/powerpoint/2010/main" val="2695609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734B8901-22B9-493B-9B4F-9D102F5A7D76}" type="datetime1">
              <a:rPr lang="nl-BE" smtClean="0"/>
              <a:t>23/06/2022</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64B8E43A-AE0D-487A-882B-B3F913D752FE}" type="slidenum">
              <a:rPr lang="nl-BE" smtClean="0"/>
              <a:t>‹nr.›</a:t>
            </a:fld>
            <a:endParaRPr lang="nl-BE"/>
          </a:p>
        </p:txBody>
      </p:sp>
    </p:spTree>
    <p:extLst>
      <p:ext uri="{BB962C8B-B14F-4D97-AF65-F5344CB8AC3E}">
        <p14:creationId xmlns:p14="http://schemas.microsoft.com/office/powerpoint/2010/main" val="4220373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696F5558-4BD5-4103-B621-743F684AA702}" type="datetime1">
              <a:rPr lang="nl-BE" smtClean="0"/>
              <a:t>23/06/2022</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64B8E43A-AE0D-487A-882B-B3F913D752FE}" type="slidenum">
              <a:rPr lang="nl-BE" smtClean="0"/>
              <a:t>‹nr.›</a:t>
            </a:fld>
            <a:endParaRPr lang="nl-BE"/>
          </a:p>
        </p:txBody>
      </p:sp>
    </p:spTree>
    <p:extLst>
      <p:ext uri="{BB962C8B-B14F-4D97-AF65-F5344CB8AC3E}">
        <p14:creationId xmlns:p14="http://schemas.microsoft.com/office/powerpoint/2010/main" val="2093216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25EF8255-3E10-4C47-B397-C68433088BBA}" type="datetime1">
              <a:rPr lang="nl-BE" smtClean="0"/>
              <a:t>23/06/2022</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64B8E43A-AE0D-487A-882B-B3F913D752FE}" type="slidenum">
              <a:rPr lang="nl-BE" smtClean="0"/>
              <a:t>‹nr.›</a:t>
            </a:fld>
            <a:endParaRPr lang="nl-BE"/>
          </a:p>
        </p:txBody>
      </p:sp>
    </p:spTree>
    <p:extLst>
      <p:ext uri="{BB962C8B-B14F-4D97-AF65-F5344CB8AC3E}">
        <p14:creationId xmlns:p14="http://schemas.microsoft.com/office/powerpoint/2010/main" val="4195042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nl-NL" smtClean="0"/>
              <a:t>Klik om de stijl te bewerken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2D1D616-9E60-444A-8BA0-7FF3C0E19753}" type="datetime1">
              <a:rPr lang="nl-BE" smtClean="0"/>
              <a:t>23/06/2022</a:t>
            </a:fld>
            <a:endParaRPr lang="nl-BE"/>
          </a:p>
        </p:txBody>
      </p:sp>
      <p:sp>
        <p:nvSpPr>
          <p:cNvPr id="5" name="Footer Placeholder 4"/>
          <p:cNvSpPr>
            <a:spLocks noGrp="1"/>
          </p:cNvSpPr>
          <p:nvPr>
            <p:ph type="ftr" sz="quarter" idx="11"/>
          </p:nvPr>
        </p:nvSpPr>
        <p:spPr/>
        <p:txBody>
          <a:bodyPr/>
          <a:lstStyle/>
          <a:p>
            <a:endParaRPr lang="nl-BE"/>
          </a:p>
        </p:txBody>
      </p:sp>
      <p:sp>
        <p:nvSpPr>
          <p:cNvPr id="6" name="Slide Number Placeholder 5"/>
          <p:cNvSpPr>
            <a:spLocks noGrp="1"/>
          </p:cNvSpPr>
          <p:nvPr>
            <p:ph type="sldNum" sz="quarter" idx="12"/>
          </p:nvPr>
        </p:nvSpPr>
        <p:spPr/>
        <p:txBody>
          <a:bodyPr/>
          <a:lstStyle/>
          <a:p>
            <a:fld id="{64B8E43A-AE0D-487A-882B-B3F913D752FE}" type="slidenum">
              <a:rPr lang="nl-BE" smtClean="0"/>
              <a:t>‹nr.›</a:t>
            </a:fld>
            <a:endParaRPr lang="nl-BE"/>
          </a:p>
        </p:txBody>
      </p:sp>
    </p:spTree>
    <p:extLst>
      <p:ext uri="{BB962C8B-B14F-4D97-AF65-F5344CB8AC3E}">
        <p14:creationId xmlns:p14="http://schemas.microsoft.com/office/powerpoint/2010/main" val="3486265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33E0AC91-C54F-4139-B79E-D9EBE9F04616}" type="datetime1">
              <a:rPr lang="nl-BE" smtClean="0"/>
              <a:t>23/06/2022</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64B8E43A-AE0D-487A-882B-B3F913D752FE}" type="slidenum">
              <a:rPr lang="nl-BE" smtClean="0"/>
              <a:t>‹nr.›</a:t>
            </a:fld>
            <a:endParaRPr lang="nl-BE"/>
          </a:p>
        </p:txBody>
      </p:sp>
    </p:spTree>
    <p:extLst>
      <p:ext uri="{BB962C8B-B14F-4D97-AF65-F5344CB8AC3E}">
        <p14:creationId xmlns:p14="http://schemas.microsoft.com/office/powerpoint/2010/main" val="2000843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smtClean="0"/>
              <a:t>Tekststijl van het model bewerken</a:t>
            </a:r>
          </a:p>
        </p:txBody>
      </p:sp>
      <p:sp>
        <p:nvSpPr>
          <p:cNvPr id="4" name="Content Placeholder 3"/>
          <p:cNvSpPr>
            <a:spLocks noGrp="1"/>
          </p:cNvSpPr>
          <p:nvPr>
            <p:ph sz="half" idx="2"/>
          </p:nvPr>
        </p:nvSpPr>
        <p:spPr>
          <a:xfrm>
            <a:off x="472381" y="3618442"/>
            <a:ext cx="2901255" cy="5322183"/>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smtClean="0"/>
              <a:t>Tekststijl van het model bewerken</a:t>
            </a:r>
          </a:p>
        </p:txBody>
      </p:sp>
      <p:sp>
        <p:nvSpPr>
          <p:cNvPr id="6" name="Content Placeholder 5"/>
          <p:cNvSpPr>
            <a:spLocks noGrp="1"/>
          </p:cNvSpPr>
          <p:nvPr>
            <p:ph sz="quarter" idx="4"/>
          </p:nvPr>
        </p:nvSpPr>
        <p:spPr>
          <a:xfrm>
            <a:off x="3471863" y="3618442"/>
            <a:ext cx="2915543" cy="5322183"/>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ACD309C2-D4FC-4E7D-9CED-848604AD088F}" type="datetime1">
              <a:rPr lang="nl-BE" smtClean="0"/>
              <a:t>23/06/2022</a:t>
            </a:fld>
            <a:endParaRPr lang="nl-BE"/>
          </a:p>
        </p:txBody>
      </p:sp>
      <p:sp>
        <p:nvSpPr>
          <p:cNvPr id="8" name="Footer Placeholder 7"/>
          <p:cNvSpPr>
            <a:spLocks noGrp="1"/>
          </p:cNvSpPr>
          <p:nvPr>
            <p:ph type="ftr" sz="quarter" idx="11"/>
          </p:nvPr>
        </p:nvSpPr>
        <p:spPr/>
        <p:txBody>
          <a:bodyPr/>
          <a:lstStyle/>
          <a:p>
            <a:endParaRPr lang="nl-BE"/>
          </a:p>
        </p:txBody>
      </p:sp>
      <p:sp>
        <p:nvSpPr>
          <p:cNvPr id="9" name="Slide Number Placeholder 8"/>
          <p:cNvSpPr>
            <a:spLocks noGrp="1"/>
          </p:cNvSpPr>
          <p:nvPr>
            <p:ph type="sldNum" sz="quarter" idx="12"/>
          </p:nvPr>
        </p:nvSpPr>
        <p:spPr/>
        <p:txBody>
          <a:bodyPr/>
          <a:lstStyle/>
          <a:p>
            <a:fld id="{64B8E43A-AE0D-487A-882B-B3F913D752FE}" type="slidenum">
              <a:rPr lang="nl-BE" smtClean="0"/>
              <a:t>‹nr.›</a:t>
            </a:fld>
            <a:endParaRPr lang="nl-BE"/>
          </a:p>
        </p:txBody>
      </p:sp>
    </p:spTree>
    <p:extLst>
      <p:ext uri="{BB962C8B-B14F-4D97-AF65-F5344CB8AC3E}">
        <p14:creationId xmlns:p14="http://schemas.microsoft.com/office/powerpoint/2010/main" val="2294952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75335727-F26B-4992-9B30-4B297BD60E19}" type="datetime1">
              <a:rPr lang="nl-BE" smtClean="0"/>
              <a:t>23/06/2022</a:t>
            </a:fld>
            <a:endParaRPr lang="nl-BE"/>
          </a:p>
        </p:txBody>
      </p:sp>
      <p:sp>
        <p:nvSpPr>
          <p:cNvPr id="4" name="Footer Placeholder 3"/>
          <p:cNvSpPr>
            <a:spLocks noGrp="1"/>
          </p:cNvSpPr>
          <p:nvPr>
            <p:ph type="ftr" sz="quarter" idx="11"/>
          </p:nvPr>
        </p:nvSpPr>
        <p:spPr/>
        <p:txBody>
          <a:bodyPr/>
          <a:lstStyle/>
          <a:p>
            <a:endParaRPr lang="nl-BE"/>
          </a:p>
        </p:txBody>
      </p:sp>
      <p:sp>
        <p:nvSpPr>
          <p:cNvPr id="5" name="Slide Number Placeholder 4"/>
          <p:cNvSpPr>
            <a:spLocks noGrp="1"/>
          </p:cNvSpPr>
          <p:nvPr>
            <p:ph type="sldNum" sz="quarter" idx="12"/>
          </p:nvPr>
        </p:nvSpPr>
        <p:spPr/>
        <p:txBody>
          <a:bodyPr/>
          <a:lstStyle/>
          <a:p>
            <a:fld id="{64B8E43A-AE0D-487A-882B-B3F913D752FE}" type="slidenum">
              <a:rPr lang="nl-BE" smtClean="0"/>
              <a:t>‹nr.›</a:t>
            </a:fld>
            <a:endParaRPr lang="nl-BE"/>
          </a:p>
        </p:txBody>
      </p:sp>
    </p:spTree>
    <p:extLst>
      <p:ext uri="{BB962C8B-B14F-4D97-AF65-F5344CB8AC3E}">
        <p14:creationId xmlns:p14="http://schemas.microsoft.com/office/powerpoint/2010/main" val="1051028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27B5B2-0C4F-4035-89ED-32BCF6CB4683}" type="datetime1">
              <a:rPr lang="nl-BE" smtClean="0"/>
              <a:t>23/06/2022</a:t>
            </a:fld>
            <a:endParaRPr lang="nl-BE"/>
          </a:p>
        </p:txBody>
      </p:sp>
      <p:sp>
        <p:nvSpPr>
          <p:cNvPr id="3" name="Footer Placeholder 2"/>
          <p:cNvSpPr>
            <a:spLocks noGrp="1"/>
          </p:cNvSpPr>
          <p:nvPr>
            <p:ph type="ftr" sz="quarter" idx="11"/>
          </p:nvPr>
        </p:nvSpPr>
        <p:spPr/>
        <p:txBody>
          <a:bodyPr/>
          <a:lstStyle/>
          <a:p>
            <a:endParaRPr lang="nl-BE"/>
          </a:p>
        </p:txBody>
      </p:sp>
      <p:sp>
        <p:nvSpPr>
          <p:cNvPr id="4" name="Slide Number Placeholder 3"/>
          <p:cNvSpPr>
            <a:spLocks noGrp="1"/>
          </p:cNvSpPr>
          <p:nvPr>
            <p:ph type="sldNum" sz="quarter" idx="12"/>
          </p:nvPr>
        </p:nvSpPr>
        <p:spPr/>
        <p:txBody>
          <a:bodyPr/>
          <a:lstStyle/>
          <a:p>
            <a:fld id="{64B8E43A-AE0D-487A-882B-B3F913D752FE}" type="slidenum">
              <a:rPr lang="nl-BE" smtClean="0"/>
              <a:t>‹nr.›</a:t>
            </a:fld>
            <a:endParaRPr lang="nl-BE"/>
          </a:p>
        </p:txBody>
      </p:sp>
    </p:spTree>
    <p:extLst>
      <p:ext uri="{BB962C8B-B14F-4D97-AF65-F5344CB8AC3E}">
        <p14:creationId xmlns:p14="http://schemas.microsoft.com/office/powerpoint/2010/main" val="2339267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nl-NL" smtClean="0"/>
              <a:t>Klik om de stijl te bewerken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42DD9D7F-CEB4-4A34-88F9-9446CAC2E7B6}" type="datetime1">
              <a:rPr lang="nl-BE" smtClean="0"/>
              <a:t>23/06/2022</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64B8E43A-AE0D-487A-882B-B3F913D752FE}" type="slidenum">
              <a:rPr lang="nl-BE" smtClean="0"/>
              <a:t>‹nr.›</a:t>
            </a:fld>
            <a:endParaRPr lang="nl-BE"/>
          </a:p>
        </p:txBody>
      </p:sp>
    </p:spTree>
    <p:extLst>
      <p:ext uri="{BB962C8B-B14F-4D97-AF65-F5344CB8AC3E}">
        <p14:creationId xmlns:p14="http://schemas.microsoft.com/office/powerpoint/2010/main" val="2054367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F9213BC2-6F3D-4C46-9D12-8DB91036CB46}" type="datetime1">
              <a:rPr lang="nl-BE" smtClean="0"/>
              <a:t>23/06/2022</a:t>
            </a:fld>
            <a:endParaRPr lang="nl-BE"/>
          </a:p>
        </p:txBody>
      </p:sp>
      <p:sp>
        <p:nvSpPr>
          <p:cNvPr id="6" name="Footer Placeholder 5"/>
          <p:cNvSpPr>
            <a:spLocks noGrp="1"/>
          </p:cNvSpPr>
          <p:nvPr>
            <p:ph type="ftr" sz="quarter" idx="11"/>
          </p:nvPr>
        </p:nvSpPr>
        <p:spPr/>
        <p:txBody>
          <a:bodyPr/>
          <a:lstStyle/>
          <a:p>
            <a:endParaRPr lang="nl-BE"/>
          </a:p>
        </p:txBody>
      </p:sp>
      <p:sp>
        <p:nvSpPr>
          <p:cNvPr id="7" name="Slide Number Placeholder 6"/>
          <p:cNvSpPr>
            <a:spLocks noGrp="1"/>
          </p:cNvSpPr>
          <p:nvPr>
            <p:ph type="sldNum" sz="quarter" idx="12"/>
          </p:nvPr>
        </p:nvSpPr>
        <p:spPr/>
        <p:txBody>
          <a:bodyPr/>
          <a:lstStyle/>
          <a:p>
            <a:fld id="{64B8E43A-AE0D-487A-882B-B3F913D752FE}" type="slidenum">
              <a:rPr lang="nl-BE" smtClean="0"/>
              <a:t>‹nr.›</a:t>
            </a:fld>
            <a:endParaRPr lang="nl-BE"/>
          </a:p>
        </p:txBody>
      </p:sp>
    </p:spTree>
    <p:extLst>
      <p:ext uri="{BB962C8B-B14F-4D97-AF65-F5344CB8AC3E}">
        <p14:creationId xmlns:p14="http://schemas.microsoft.com/office/powerpoint/2010/main" val="285950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1B1FEE9-AAFF-4479-B696-BFDB427B7BB5}" type="datetime1">
              <a:rPr lang="nl-BE" smtClean="0"/>
              <a:t>23/06/2022</a:t>
            </a:fld>
            <a:endParaRPr lang="nl-BE"/>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nl-BE"/>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4B8E43A-AE0D-487A-882B-B3F913D752FE}" type="slidenum">
              <a:rPr lang="nl-BE" smtClean="0"/>
              <a:t>‹nr.›</a:t>
            </a:fld>
            <a:endParaRPr lang="nl-BE"/>
          </a:p>
        </p:txBody>
      </p:sp>
    </p:spTree>
    <p:extLst>
      <p:ext uri="{BB962C8B-B14F-4D97-AF65-F5344CB8AC3E}">
        <p14:creationId xmlns:p14="http://schemas.microsoft.com/office/powerpoint/2010/main" val="30155032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gif"/></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Afbeelding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0691" y="8830579"/>
            <a:ext cx="918124" cy="826312"/>
          </a:xfrm>
          <a:prstGeom prst="rect">
            <a:avLst/>
          </a:prstGeom>
        </p:spPr>
      </p:pic>
      <p:sp>
        <p:nvSpPr>
          <p:cNvPr id="14" name="Afgeronde rechthoek 13"/>
          <p:cNvSpPr/>
          <p:nvPr/>
        </p:nvSpPr>
        <p:spPr>
          <a:xfrm>
            <a:off x="549002" y="539996"/>
            <a:ext cx="5759996" cy="1482768"/>
          </a:xfrm>
          <a:prstGeom prst="roundRect">
            <a:avLst/>
          </a:prstGeom>
          <a:solidFill>
            <a:srgbClr val="F26631"/>
          </a:solidFill>
          <a:ln>
            <a:noFill/>
          </a:ln>
        </p:spPr>
        <p:style>
          <a:lnRef idx="2">
            <a:schemeClr val="accent1">
              <a:shade val="50000"/>
            </a:schemeClr>
          </a:lnRef>
          <a:fillRef idx="1">
            <a:schemeClr val="accent1"/>
          </a:fillRef>
          <a:effectRef idx="0">
            <a:schemeClr val="accent1"/>
          </a:effectRef>
          <a:fontRef idx="minor">
            <a:schemeClr val="lt1"/>
          </a:fontRef>
        </p:style>
        <p:txBody>
          <a:bodyPr tIns="108000" rIns="360000" bIns="108000" rtlCol="0" anchor="ctr"/>
          <a:lstStyle/>
          <a:p>
            <a:pPr algn="r">
              <a:spcBef>
                <a:spcPts val="1200"/>
              </a:spcBef>
              <a:spcAft>
                <a:spcPts val="600"/>
              </a:spcAft>
            </a:pPr>
            <a:r>
              <a:rPr lang="nl-BE" sz="1200" cap="all" spc="300" dirty="0" smtClean="0">
                <a:latin typeface="Tahoma" panose="020B0604030504040204" pitchFamily="34" charset="0"/>
                <a:ea typeface="Tahoma" panose="020B0604030504040204" pitchFamily="34" charset="0"/>
                <a:cs typeface="Tahoma" panose="020B0604030504040204" pitchFamily="34" charset="0"/>
              </a:rPr>
              <a:t> informatie voor de patiënt</a:t>
            </a:r>
            <a:endParaRPr lang="nl-BE" sz="2800" cap="all" dirty="0" smtClean="0">
              <a:latin typeface="Tahoma" panose="020B0604030504040204" pitchFamily="34" charset="0"/>
              <a:ea typeface="Tahoma" panose="020B0604030504040204" pitchFamily="34" charset="0"/>
              <a:cs typeface="Tahoma" panose="020B0604030504040204" pitchFamily="34" charset="0"/>
            </a:endParaRPr>
          </a:p>
          <a:p>
            <a:pPr algn="r"/>
            <a:r>
              <a:rPr lang="nl-NL" sz="2400" dirty="0" smtClean="0">
                <a:latin typeface="Tahoma" panose="020B0604030504040204" pitchFamily="34" charset="0"/>
                <a:ea typeface="Tahoma" panose="020B0604030504040204" pitchFamily="34" charset="0"/>
                <a:cs typeface="Tahoma" panose="020B0604030504040204" pitchFamily="34" charset="0"/>
              </a:rPr>
              <a:t>Mobilisatie-oefeningen</a:t>
            </a:r>
            <a:endParaRPr lang="nl-NL" sz="2400" dirty="0">
              <a:latin typeface="Tahoma" panose="020B0604030504040204" pitchFamily="34" charset="0"/>
              <a:ea typeface="Tahoma" panose="020B0604030504040204" pitchFamily="34" charset="0"/>
              <a:cs typeface="Tahoma" panose="020B0604030504040204" pitchFamily="34" charset="0"/>
            </a:endParaRPr>
          </a:p>
          <a:p>
            <a:pPr algn="r"/>
            <a:r>
              <a:rPr lang="nl-NL" sz="2400" dirty="0">
                <a:latin typeface="Tahoma" panose="020B0604030504040204" pitchFamily="34" charset="0"/>
                <a:ea typeface="Tahoma" panose="020B0604030504040204" pitchFamily="34" charset="0"/>
                <a:cs typeface="Tahoma" panose="020B0604030504040204" pitchFamily="34" charset="0"/>
              </a:rPr>
              <a:t>voor de schouder na een </a:t>
            </a:r>
            <a:r>
              <a:rPr lang="nl-NL" sz="2400" dirty="0" err="1">
                <a:latin typeface="Tahoma" panose="020B0604030504040204" pitchFamily="34" charset="0"/>
                <a:ea typeface="Tahoma" panose="020B0604030504040204" pitchFamily="34" charset="0"/>
                <a:cs typeface="Tahoma" panose="020B0604030504040204" pitchFamily="34" charset="0"/>
              </a:rPr>
              <a:t>halsklieruitruiming</a:t>
            </a:r>
            <a:endParaRPr lang="nl-BE" sz="2400" dirty="0">
              <a:latin typeface="Tahoma" panose="020B0604030504040204" pitchFamily="34" charset="0"/>
              <a:ea typeface="Tahoma" panose="020B0604030504040204" pitchFamily="34" charset="0"/>
              <a:cs typeface="Tahoma" panose="020B0604030504040204" pitchFamily="34" charset="0"/>
            </a:endParaRPr>
          </a:p>
        </p:txBody>
      </p:sp>
      <p:pic>
        <p:nvPicPr>
          <p:cNvPr id="3" name="Afbeelding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6936" y="217809"/>
            <a:ext cx="2622188" cy="2096863"/>
          </a:xfrm>
          <a:prstGeom prst="rect">
            <a:avLst/>
          </a:prstGeom>
          <a:effectLst>
            <a:outerShdw blurRad="63500" sx="102000" sy="102000" algn="ctr" rotWithShape="0">
              <a:prstClr val="black">
                <a:alpha val="40000"/>
              </a:prstClr>
            </a:outerShdw>
          </a:effectLst>
        </p:spPr>
      </p:pic>
      <p:sp>
        <p:nvSpPr>
          <p:cNvPr id="12" name="Tekstvak 11"/>
          <p:cNvSpPr txBox="1"/>
          <p:nvPr/>
        </p:nvSpPr>
        <p:spPr>
          <a:xfrm>
            <a:off x="-12356" y="1844655"/>
            <a:ext cx="6870356" cy="5387277"/>
          </a:xfrm>
          <a:prstGeom prst="rect">
            <a:avLst/>
          </a:prstGeom>
          <a:noFill/>
          <a:ln>
            <a:noFill/>
          </a:ln>
        </p:spPr>
        <p:txBody>
          <a:bodyPr wrap="square" lIns="540000" tIns="540000" rIns="540000" bIns="720000" rtlCol="0">
            <a:spAutoFit/>
          </a:bodyPr>
          <a:lstStyle/>
          <a:p>
            <a:pPr algn="just">
              <a:lnSpc>
                <a:spcPct val="120000"/>
              </a:lnSpc>
              <a:spcAft>
                <a:spcPts val="1200"/>
              </a:spcAft>
            </a:pPr>
            <a:r>
              <a:rPr lang="nl-NL" sz="1400"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Na </a:t>
            </a:r>
            <a:r>
              <a:rPr lang="nl-NL" sz="140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uw operatie is het belangrijk om de beweeglijkheid van uw schouder en hals te behouden of verbeteren. Onderstaande oefeningen helpen u hierbij. U mag starten  met de oefeningen zeven dagen na de operatie, behalve wanneer de arts uitstel vraagt. Voer deze dagelijks uit gedurende een drietal weken. Indien u nadien nog problemen ondervindt, kan u uw behandelend arts consulteren. </a:t>
            </a:r>
            <a:endParaRPr lang="nl-BE" sz="140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endParaRPr>
          </a:p>
          <a:p>
            <a:pPr algn="just">
              <a:lnSpc>
                <a:spcPct val="120000"/>
              </a:lnSpc>
              <a:spcAft>
                <a:spcPts val="1200"/>
              </a:spcAft>
            </a:pPr>
            <a:r>
              <a:rPr lang="nl-NL" sz="140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De oefeningen </a:t>
            </a:r>
            <a:r>
              <a:rPr lang="nl-NL" sz="1400"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vergen </a:t>
            </a:r>
            <a:r>
              <a:rPr lang="nl-NL" sz="140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geen kracht. Deze mogen ook geen pijn veroorzaken. Voer deze uit, aan een rustig tempo. Herhaal elke oefening 10 </a:t>
            </a:r>
            <a:r>
              <a:rPr lang="nl-NL" sz="1400"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keer.</a:t>
            </a:r>
            <a:endParaRPr lang="nl-BE"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endParaRPr>
          </a:p>
          <a:p>
            <a:pPr>
              <a:lnSpc>
                <a:spcPct val="115000"/>
              </a:lnSpc>
              <a:spcBef>
                <a:spcPts val="2400"/>
              </a:spcBef>
              <a:spcAft>
                <a:spcPts val="1800"/>
              </a:spcAft>
            </a:pPr>
            <a:r>
              <a:rPr lang="nl-BE" sz="2400" dirty="0" smtClean="0">
                <a:solidFill>
                  <a:srgbClr val="0055A4"/>
                </a:solidFill>
                <a:latin typeface="Tahoma" panose="020B0604030504040204" pitchFamily="34" charset="0"/>
                <a:ea typeface="Tahoma" panose="020B0604030504040204" pitchFamily="34" charset="0"/>
                <a:cs typeface="Tahoma" panose="020B0604030504040204" pitchFamily="34" charset="0"/>
              </a:rPr>
              <a:t>Deel I – Bewegen met het hoofd</a:t>
            </a:r>
          </a:p>
          <a:p>
            <a:pPr algn="just">
              <a:lnSpc>
                <a:spcPct val="120000"/>
              </a:lnSpc>
              <a:spcAft>
                <a:spcPts val="1200"/>
              </a:spcAft>
            </a:pPr>
            <a:r>
              <a:rPr lang="nl-BE" sz="1400"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Breng </a:t>
            </a:r>
            <a:r>
              <a:rPr lang="nl-BE" sz="140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uw kin naar de borst en kijk naar de </a:t>
            </a:r>
            <a:r>
              <a:rPr lang="nl-BE" sz="1400"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grond. Breng </a:t>
            </a:r>
            <a:r>
              <a:rPr lang="nl-BE" sz="140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vervolgens uw hoofd naar achter en kijk naar het plafond</a:t>
            </a:r>
            <a:r>
              <a:rPr lang="nl-BE" sz="1400"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a:t>
            </a:r>
          </a:p>
        </p:txBody>
      </p:sp>
      <p:sp>
        <p:nvSpPr>
          <p:cNvPr id="8" name="Tekstvak 7"/>
          <p:cNvSpPr txBox="1"/>
          <p:nvPr/>
        </p:nvSpPr>
        <p:spPr>
          <a:xfrm>
            <a:off x="668030" y="631403"/>
            <a:ext cx="1800000" cy="1121846"/>
          </a:xfrm>
          <a:prstGeom prst="rect">
            <a:avLst/>
          </a:prstGeom>
          <a:noFill/>
        </p:spPr>
        <p:txBody>
          <a:bodyPr wrap="square" lIns="0" tIns="0" rIns="0" bIns="0" rtlCol="0">
            <a:spAutoFit/>
          </a:bodyPr>
          <a:lstStyle/>
          <a:p>
            <a:pPr algn="ctr">
              <a:lnSpc>
                <a:spcPct val="90000"/>
              </a:lnSpc>
            </a:pPr>
            <a:r>
              <a:rPr lang="nl-BE" sz="2100" b="1" dirty="0" smtClean="0">
                <a:solidFill>
                  <a:schemeClr val="bg1"/>
                </a:solidFill>
                <a:latin typeface="Tahoma" panose="020B0604030504040204" pitchFamily="34" charset="0"/>
                <a:ea typeface="Tahoma" panose="020B0604030504040204" pitchFamily="34" charset="0"/>
                <a:cs typeface="Tahoma" panose="020B0604030504040204" pitchFamily="34" charset="0"/>
              </a:rPr>
              <a:t> </a:t>
            </a:r>
            <a:r>
              <a:rPr lang="nl-BE" sz="2000" dirty="0" smtClean="0">
                <a:solidFill>
                  <a:schemeClr val="bg1"/>
                </a:solidFill>
                <a:latin typeface="Tahoma" panose="020B0604030504040204" pitchFamily="34" charset="0"/>
                <a:ea typeface="Tahoma" panose="020B0604030504040204" pitchFamily="34" charset="0"/>
                <a:cs typeface="Tahoma" panose="020B0604030504040204" pitchFamily="34" charset="0"/>
              </a:rPr>
              <a:t>Fysische genees-</a:t>
            </a:r>
          </a:p>
          <a:p>
            <a:pPr algn="ctr">
              <a:lnSpc>
                <a:spcPct val="90000"/>
              </a:lnSpc>
            </a:pPr>
            <a:r>
              <a:rPr lang="nl-BE" sz="2000" dirty="0" smtClean="0">
                <a:solidFill>
                  <a:schemeClr val="bg1"/>
                </a:solidFill>
                <a:latin typeface="Tahoma" panose="020B0604030504040204" pitchFamily="34" charset="0"/>
                <a:ea typeface="Tahoma" panose="020B0604030504040204" pitchFamily="34" charset="0"/>
                <a:cs typeface="Tahoma" panose="020B0604030504040204" pitchFamily="34" charset="0"/>
              </a:rPr>
              <a:t>kunde </a:t>
            </a:r>
            <a:r>
              <a:rPr lang="nl-BE" sz="2000" dirty="0">
                <a:solidFill>
                  <a:schemeClr val="bg1"/>
                </a:solidFill>
                <a:latin typeface="Tahoma" panose="020B0604030504040204" pitchFamily="34" charset="0"/>
                <a:ea typeface="Tahoma" panose="020B0604030504040204" pitchFamily="34" charset="0"/>
                <a:cs typeface="Tahoma" panose="020B0604030504040204" pitchFamily="34" charset="0"/>
              </a:rPr>
              <a:t>e</a:t>
            </a:r>
            <a:r>
              <a:rPr lang="nl-BE" sz="2000" dirty="0" smtClean="0">
                <a:solidFill>
                  <a:schemeClr val="bg1"/>
                </a:solidFill>
                <a:latin typeface="Tahoma" panose="020B0604030504040204" pitchFamily="34" charset="0"/>
                <a:ea typeface="Tahoma" panose="020B0604030504040204" pitchFamily="34" charset="0"/>
                <a:cs typeface="Tahoma" panose="020B0604030504040204" pitchFamily="34" charset="0"/>
              </a:rPr>
              <a:t>n </a:t>
            </a:r>
            <a:r>
              <a:rPr lang="nl-BE" sz="2000" spc="-50" dirty="0">
                <a:solidFill>
                  <a:schemeClr val="bg1"/>
                </a:solidFill>
                <a:latin typeface="Tahoma" panose="020B0604030504040204" pitchFamily="34" charset="0"/>
                <a:ea typeface="Tahoma" panose="020B0604030504040204" pitchFamily="34" charset="0"/>
                <a:cs typeface="Tahoma" panose="020B0604030504040204" pitchFamily="34" charset="0"/>
              </a:rPr>
              <a:t>R</a:t>
            </a:r>
            <a:r>
              <a:rPr lang="nl-BE" sz="2000" spc="-50" dirty="0" smtClean="0">
                <a:solidFill>
                  <a:schemeClr val="bg1"/>
                </a:solidFill>
                <a:latin typeface="Tahoma" panose="020B0604030504040204" pitchFamily="34" charset="0"/>
                <a:ea typeface="Tahoma" panose="020B0604030504040204" pitchFamily="34" charset="0"/>
                <a:cs typeface="Tahoma" panose="020B0604030504040204" pitchFamily="34" charset="0"/>
              </a:rPr>
              <a:t>evalidatie</a:t>
            </a:r>
            <a:endParaRPr lang="nl-BE" sz="2000" spc="-5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0" name="Tekstvak 9"/>
          <p:cNvSpPr txBox="1"/>
          <p:nvPr/>
        </p:nvSpPr>
        <p:spPr>
          <a:xfrm>
            <a:off x="2468030" y="6236105"/>
            <a:ext cx="4389969" cy="3752984"/>
          </a:xfrm>
          <a:prstGeom prst="rect">
            <a:avLst/>
          </a:prstGeom>
          <a:noFill/>
          <a:ln>
            <a:noFill/>
          </a:ln>
        </p:spPr>
        <p:txBody>
          <a:bodyPr wrap="square" lIns="540000" tIns="540000" rIns="540000" bIns="720000" rtlCol="0">
            <a:spAutoFit/>
          </a:bodyPr>
          <a:lstStyle/>
          <a:p>
            <a:pPr marL="285750" indent="-285750" algn="just">
              <a:lnSpc>
                <a:spcPct val="120000"/>
              </a:lnSpc>
              <a:spcAft>
                <a:spcPts val="1200"/>
              </a:spcAft>
              <a:buClr>
                <a:srgbClr val="F26631"/>
              </a:buClr>
              <a:buFont typeface="Wingdings" panose="05000000000000000000" pitchFamily="2" charset="2"/>
              <a:buChar char="§"/>
            </a:pPr>
            <a:r>
              <a:rPr lang="nl-BE" sz="1400"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Draai </a:t>
            </a:r>
            <a:r>
              <a:rPr lang="nl-BE" sz="140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uw hoofd naar links en rechts, probeer hierbij over uw schouder heen te </a:t>
            </a:r>
            <a:r>
              <a:rPr lang="nl-BE" sz="1400"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kijken.</a:t>
            </a:r>
          </a:p>
          <a:p>
            <a:pPr marL="285750" indent="-285750" algn="just">
              <a:lnSpc>
                <a:spcPct val="120000"/>
              </a:lnSpc>
              <a:spcAft>
                <a:spcPts val="1200"/>
              </a:spcAft>
              <a:buClr>
                <a:srgbClr val="F26631"/>
              </a:buClr>
              <a:buFont typeface="Wingdings" panose="05000000000000000000" pitchFamily="2" charset="2"/>
              <a:buChar char="§"/>
            </a:pPr>
            <a:r>
              <a:rPr lang="nl-NL" sz="1400"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Kantel </a:t>
            </a:r>
            <a:r>
              <a:rPr lang="nl-NL" sz="140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uw hoofd afwisselend naar links en rechts, breng hierbij uw oor naar uw schouder. Het is niet de bedoeling om het hoofd te draaien. Trek uw schouders niet op tijdens de uitvoering van deze </a:t>
            </a:r>
            <a:r>
              <a:rPr lang="nl-NL" sz="1400"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oefening</a:t>
            </a:r>
            <a:r>
              <a:rPr lang="nl-NL" sz="140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a:t>
            </a:r>
            <a:endParaRPr lang="nl-BE" sz="140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11" name="Afbeelding 10" descr="Oefeningen Archieven - Fysiotherapie Hazenkamp Nijmegen"/>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56936" y="6583289"/>
            <a:ext cx="2367915" cy="1550670"/>
          </a:xfrm>
          <a:prstGeom prst="rect">
            <a:avLst/>
          </a:prstGeom>
          <a:noFill/>
          <a:ln>
            <a:noFill/>
          </a:ln>
        </p:spPr>
      </p:pic>
      <p:pic>
        <p:nvPicPr>
          <p:cNvPr id="13" name="Afbeelding 12" descr="Stretchen en stretchoefeningen - Fysiotherapie Hazenkamp Nijmegen"/>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55363" y="7860250"/>
            <a:ext cx="2523761" cy="1608060"/>
          </a:xfrm>
          <a:prstGeom prst="rect">
            <a:avLst/>
          </a:prstGeom>
          <a:noFill/>
          <a:ln>
            <a:noFill/>
          </a:ln>
        </p:spPr>
      </p:pic>
    </p:spTree>
    <p:extLst>
      <p:ext uri="{BB962C8B-B14F-4D97-AF65-F5344CB8AC3E}">
        <p14:creationId xmlns:p14="http://schemas.microsoft.com/office/powerpoint/2010/main" val="33599557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kstvak 9"/>
          <p:cNvSpPr txBox="1"/>
          <p:nvPr/>
        </p:nvSpPr>
        <p:spPr>
          <a:xfrm>
            <a:off x="-11929" y="1331597"/>
            <a:ext cx="6869929" cy="2718855"/>
          </a:xfrm>
          <a:prstGeom prst="rect">
            <a:avLst/>
          </a:prstGeom>
          <a:noFill/>
          <a:ln>
            <a:noFill/>
          </a:ln>
        </p:spPr>
        <p:txBody>
          <a:bodyPr wrap="square" lIns="540000" tIns="540000" rIns="540000" bIns="720000" rtlCol="0">
            <a:spAutoFit/>
          </a:bodyPr>
          <a:lstStyle/>
          <a:p>
            <a:pPr marL="285750" indent="-285750" algn="just">
              <a:lnSpc>
                <a:spcPct val="120000"/>
              </a:lnSpc>
              <a:spcAft>
                <a:spcPts val="1200"/>
              </a:spcAft>
              <a:buClr>
                <a:srgbClr val="F26631"/>
              </a:buClr>
              <a:buFont typeface="Wingdings" panose="05000000000000000000" pitchFamily="2" charset="2"/>
              <a:buChar char="§"/>
            </a:pPr>
            <a:r>
              <a:rPr lang="nl-BE" sz="1400"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Neem steun op een tafel of leuning van een stoel. Zwaai met uw andere arm losjes voor- en achterwaarts of maak cirkelvormige bewegingen. Als dit goed gaat, kan u deze oefening ook doen met een gewichtje in de hand (bv. flesje water).</a:t>
            </a:r>
          </a:p>
          <a:p>
            <a:pPr marL="285750" indent="-285750">
              <a:lnSpc>
                <a:spcPct val="120000"/>
              </a:lnSpc>
              <a:spcAft>
                <a:spcPts val="1200"/>
              </a:spcAft>
              <a:buClr>
                <a:srgbClr val="F26631"/>
              </a:buClr>
              <a:buFont typeface="Wingdings" panose="05000000000000000000" pitchFamily="2" charset="2"/>
              <a:buChar char="§"/>
            </a:pPr>
            <a:endParaRPr lang="nl-BE" sz="140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9" name="Afbeelding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566" y="9215908"/>
            <a:ext cx="571500" cy="514350"/>
          </a:xfrm>
          <a:prstGeom prst="rect">
            <a:avLst/>
          </a:prstGeom>
        </p:spPr>
      </p:pic>
      <p:sp>
        <p:nvSpPr>
          <p:cNvPr id="2" name="Tekstvak 1"/>
          <p:cNvSpPr txBox="1"/>
          <p:nvPr/>
        </p:nvSpPr>
        <p:spPr>
          <a:xfrm>
            <a:off x="5760000" y="9360000"/>
            <a:ext cx="940526" cy="246221"/>
          </a:xfrm>
          <a:prstGeom prst="rect">
            <a:avLst/>
          </a:prstGeom>
          <a:noFill/>
        </p:spPr>
        <p:txBody>
          <a:bodyPr wrap="square" rtlCol="0">
            <a:spAutoFit/>
          </a:bodyPr>
          <a:lstStyle/>
          <a:p>
            <a:pPr algn="ctr"/>
            <a:fld id="{E627EB3B-B7B3-4902-B3CD-935BA4B31999}" type="slidenum">
              <a:rPr lang="nl-BE" sz="1000" b="1" smtClean="0">
                <a:solidFill>
                  <a:srgbClr val="0055A4"/>
                </a:solidFill>
                <a:latin typeface="Tahoma" panose="020B0604030504040204" pitchFamily="34" charset="0"/>
                <a:ea typeface="Tahoma" panose="020B0604030504040204" pitchFamily="34" charset="0"/>
                <a:cs typeface="Tahoma" panose="020B0604030504040204" pitchFamily="34" charset="0"/>
              </a:rPr>
              <a:t>2</a:t>
            </a:fld>
            <a:endParaRPr lang="nl-BE" sz="1000" b="1" dirty="0">
              <a:solidFill>
                <a:srgbClr val="0055A4"/>
              </a:solidFill>
              <a:latin typeface="Tahoma" panose="020B0604030504040204" pitchFamily="34" charset="0"/>
              <a:ea typeface="Tahoma" panose="020B0604030504040204" pitchFamily="34" charset="0"/>
              <a:cs typeface="Tahoma" panose="020B0604030504040204" pitchFamily="34" charset="0"/>
            </a:endParaRPr>
          </a:p>
        </p:txBody>
      </p:sp>
      <p:sp>
        <p:nvSpPr>
          <p:cNvPr id="7" name="Tekstvak 6"/>
          <p:cNvSpPr txBox="1"/>
          <p:nvPr/>
        </p:nvSpPr>
        <p:spPr>
          <a:xfrm>
            <a:off x="13852" y="12564"/>
            <a:ext cx="6848205" cy="2158701"/>
          </a:xfrm>
          <a:prstGeom prst="rect">
            <a:avLst/>
          </a:prstGeom>
          <a:noFill/>
          <a:ln>
            <a:noFill/>
          </a:ln>
        </p:spPr>
        <p:txBody>
          <a:bodyPr wrap="square" lIns="540000" tIns="540000" rIns="540000" bIns="720000" rtlCol="0">
            <a:spAutoFit/>
          </a:bodyPr>
          <a:lstStyle/>
          <a:p>
            <a:pPr>
              <a:lnSpc>
                <a:spcPct val="120000"/>
              </a:lnSpc>
            </a:pPr>
            <a:r>
              <a:rPr lang="nl-BE" sz="2400" dirty="0" smtClean="0">
                <a:solidFill>
                  <a:srgbClr val="0055A4"/>
                </a:solidFill>
                <a:latin typeface="Tahoma" panose="020B0604030504040204" pitchFamily="34" charset="0"/>
                <a:ea typeface="Tahoma" panose="020B0604030504040204" pitchFamily="34" charset="0"/>
                <a:cs typeface="Tahoma" panose="020B0604030504040204" pitchFamily="34" charset="0"/>
              </a:rPr>
              <a:t>Deel II</a:t>
            </a:r>
          </a:p>
          <a:p>
            <a:pPr>
              <a:lnSpc>
                <a:spcPct val="120000"/>
              </a:lnSpc>
              <a:spcAft>
                <a:spcPts val="2400"/>
              </a:spcAft>
            </a:pPr>
            <a:r>
              <a:rPr lang="nl-BE" sz="2400" dirty="0" smtClean="0">
                <a:solidFill>
                  <a:srgbClr val="0055A4"/>
                </a:solidFill>
                <a:latin typeface="Tahoma" panose="020B0604030504040204" pitchFamily="34" charset="0"/>
                <a:ea typeface="Tahoma" panose="020B0604030504040204" pitchFamily="34" charset="0"/>
                <a:cs typeface="Tahoma" panose="020B0604030504040204" pitchFamily="34" charset="0"/>
              </a:rPr>
              <a:t>Bewegingen met de armen/schouder </a:t>
            </a:r>
            <a:endParaRPr lang="nl-BE" sz="2400" dirty="0">
              <a:solidFill>
                <a:srgbClr val="0055A4"/>
              </a:solidFill>
              <a:latin typeface="Tahoma" panose="020B0604030504040204" pitchFamily="34" charset="0"/>
              <a:ea typeface="Tahoma" panose="020B0604030504040204" pitchFamily="34" charset="0"/>
              <a:cs typeface="Tahoma" panose="020B0604030504040204" pitchFamily="34" charset="0"/>
            </a:endParaRPr>
          </a:p>
        </p:txBody>
      </p:sp>
      <p:pic>
        <p:nvPicPr>
          <p:cNvPr id="6" name="Afbeelding 5" descr="Image result for schouderoefeningen"/>
          <p:cNvPicPr>
            <a:picLocks noChangeAspect="1"/>
          </p:cNvPicPr>
          <p:nvPr/>
        </p:nvPicPr>
        <p:blipFill rotWithShape="1">
          <a:blip r:embed="rId3">
            <a:extLst>
              <a:ext uri="{28A0092B-C50C-407E-A947-70E740481C1C}">
                <a14:useLocalDpi xmlns:a14="http://schemas.microsoft.com/office/drawing/2010/main" val="0"/>
              </a:ext>
            </a:extLst>
          </a:blip>
          <a:srcRect l="31835" r="34891"/>
          <a:stretch/>
        </p:blipFill>
        <p:spPr bwMode="auto">
          <a:xfrm>
            <a:off x="1009517" y="3101144"/>
            <a:ext cx="1585942" cy="1843088"/>
          </a:xfrm>
          <a:prstGeom prst="rect">
            <a:avLst/>
          </a:prstGeom>
          <a:noFill/>
          <a:ln>
            <a:noFill/>
          </a:ln>
          <a:extLst>
            <a:ext uri="{53640926-AAD7-44D8-BBD7-CCE9431645EC}">
              <a14:shadowObscured xmlns:a14="http://schemas.microsoft.com/office/drawing/2010/main"/>
            </a:ext>
          </a:extLst>
        </p:spPr>
      </p:pic>
      <p:pic>
        <p:nvPicPr>
          <p:cNvPr id="8" name="Afbeelding 7" descr="Image result for schouderoefeningen"/>
          <p:cNvPicPr>
            <a:picLocks noChangeAspect="1"/>
          </p:cNvPicPr>
          <p:nvPr/>
        </p:nvPicPr>
        <p:blipFill rotWithShape="1">
          <a:blip r:embed="rId3">
            <a:extLst>
              <a:ext uri="{28A0092B-C50C-407E-A947-70E740481C1C}">
                <a14:useLocalDpi xmlns:a14="http://schemas.microsoft.com/office/drawing/2010/main" val="0"/>
              </a:ext>
            </a:extLst>
          </a:blip>
          <a:srcRect r="67986"/>
          <a:stretch/>
        </p:blipFill>
        <p:spPr bwMode="auto">
          <a:xfrm>
            <a:off x="3437954" y="3101144"/>
            <a:ext cx="1525886" cy="1843088"/>
          </a:xfrm>
          <a:prstGeom prst="rect">
            <a:avLst/>
          </a:prstGeom>
          <a:noFill/>
          <a:ln>
            <a:noFill/>
          </a:ln>
          <a:extLst>
            <a:ext uri="{53640926-AAD7-44D8-BBD7-CCE9431645EC}">
              <a14:shadowObscured xmlns:a14="http://schemas.microsoft.com/office/drawing/2010/main"/>
            </a:ext>
          </a:extLst>
        </p:spPr>
      </p:pic>
      <p:sp>
        <p:nvSpPr>
          <p:cNvPr id="11" name="Tekstvak 10"/>
          <p:cNvSpPr txBox="1"/>
          <p:nvPr/>
        </p:nvSpPr>
        <p:spPr>
          <a:xfrm>
            <a:off x="-11929" y="4965014"/>
            <a:ext cx="3059929" cy="4885602"/>
          </a:xfrm>
          <a:prstGeom prst="rect">
            <a:avLst/>
          </a:prstGeom>
          <a:noFill/>
          <a:ln>
            <a:noFill/>
          </a:ln>
        </p:spPr>
        <p:txBody>
          <a:bodyPr wrap="square" lIns="540000" tIns="540000" rIns="540000" bIns="720000" rtlCol="0">
            <a:spAutoFit/>
          </a:bodyPr>
          <a:lstStyle/>
          <a:p>
            <a:pPr marL="285750" indent="-285750" algn="just">
              <a:lnSpc>
                <a:spcPct val="120000"/>
              </a:lnSpc>
              <a:spcAft>
                <a:spcPts val="1200"/>
              </a:spcAft>
              <a:buClr>
                <a:srgbClr val="F26631"/>
              </a:buClr>
              <a:buFont typeface="Wingdings" panose="05000000000000000000" pitchFamily="2" charset="2"/>
              <a:buChar char="§"/>
            </a:pPr>
            <a:r>
              <a:rPr lang="nl-BE" sz="1400" b="1"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Schuifoefeningen </a:t>
            </a:r>
            <a:r>
              <a:rPr lang="nl-BE" sz="1400" b="1"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tegen de </a:t>
            </a:r>
            <a:r>
              <a:rPr lang="nl-BE" sz="1400" b="1"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muur: </a:t>
            </a:r>
            <a:r>
              <a:rPr lang="nl-BE" sz="1400"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Ga </a:t>
            </a:r>
            <a:r>
              <a:rPr lang="nl-BE" sz="140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op 20 cm van de muur staan en kruip met uw handen naar omhoog.</a:t>
            </a:r>
          </a:p>
          <a:p>
            <a:pPr marL="285750" indent="-285750">
              <a:lnSpc>
                <a:spcPct val="120000"/>
              </a:lnSpc>
              <a:spcAft>
                <a:spcPts val="1200"/>
              </a:spcAft>
              <a:buClr>
                <a:srgbClr val="F26631"/>
              </a:buClr>
              <a:buFont typeface="Wingdings" panose="05000000000000000000" pitchFamily="2" charset="2"/>
              <a:buChar char="§"/>
            </a:pPr>
            <a:endParaRPr lang="nl-BE" sz="140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endParaRPr>
          </a:p>
          <a:p>
            <a:pPr marL="285750" indent="-285750">
              <a:lnSpc>
                <a:spcPct val="120000"/>
              </a:lnSpc>
              <a:spcAft>
                <a:spcPts val="1200"/>
              </a:spcAft>
              <a:buClr>
                <a:srgbClr val="F26631"/>
              </a:buClr>
              <a:buFont typeface="Wingdings" panose="05000000000000000000" pitchFamily="2" charset="2"/>
              <a:buChar char="§"/>
            </a:pPr>
            <a:endParaRPr lang="nl-BE" sz="1400"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endParaRPr>
          </a:p>
          <a:p>
            <a:pPr marL="285750" indent="-285750">
              <a:lnSpc>
                <a:spcPct val="120000"/>
              </a:lnSpc>
              <a:spcAft>
                <a:spcPts val="1200"/>
              </a:spcAft>
              <a:buClr>
                <a:srgbClr val="F26631"/>
              </a:buClr>
              <a:buFont typeface="Wingdings" panose="05000000000000000000" pitchFamily="2" charset="2"/>
              <a:buChar char="§"/>
            </a:pPr>
            <a:endParaRPr lang="nl-BE" sz="1400"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endParaRPr>
          </a:p>
          <a:p>
            <a:pPr marL="285750" indent="-285750">
              <a:lnSpc>
                <a:spcPct val="120000"/>
              </a:lnSpc>
              <a:spcAft>
                <a:spcPts val="1200"/>
              </a:spcAft>
              <a:buClr>
                <a:srgbClr val="F26631"/>
              </a:buClr>
              <a:buFont typeface="Wingdings" panose="05000000000000000000" pitchFamily="2" charset="2"/>
              <a:buChar char="§"/>
            </a:pPr>
            <a:endParaRPr lang="nl-BE" sz="1400"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endParaRPr>
          </a:p>
          <a:p>
            <a:pPr marL="285750" indent="-285750">
              <a:lnSpc>
                <a:spcPct val="120000"/>
              </a:lnSpc>
              <a:spcAft>
                <a:spcPts val="1200"/>
              </a:spcAft>
              <a:buClr>
                <a:srgbClr val="F26631"/>
              </a:buClr>
              <a:buFont typeface="Wingdings" panose="05000000000000000000" pitchFamily="2" charset="2"/>
              <a:buChar char="§"/>
            </a:pPr>
            <a:endParaRPr lang="nl-BE" sz="140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12" name="Afbeelding 11" descr="Eenvoudige schouderoefeningen"/>
          <p:cNvPicPr>
            <a:picLocks noChangeAspect="1"/>
          </p:cNvPicPr>
          <p:nvPr/>
        </p:nvPicPr>
        <p:blipFill rotWithShape="1">
          <a:blip r:embed="rId4">
            <a:extLst>
              <a:ext uri="{28A0092B-C50C-407E-A947-70E740481C1C}">
                <a14:useLocalDpi xmlns:a14="http://schemas.microsoft.com/office/drawing/2010/main" val="0"/>
              </a:ext>
            </a:extLst>
          </a:blip>
          <a:srcRect r="53854"/>
          <a:stretch/>
        </p:blipFill>
        <p:spPr bwMode="auto">
          <a:xfrm>
            <a:off x="1656852" y="6835064"/>
            <a:ext cx="1481784" cy="2380844"/>
          </a:xfrm>
          <a:prstGeom prst="rect">
            <a:avLst/>
          </a:prstGeom>
          <a:noFill/>
          <a:ln>
            <a:noFill/>
          </a:ln>
          <a:extLst>
            <a:ext uri="{53640926-AAD7-44D8-BBD7-CCE9431645EC}">
              <a14:shadowObscured xmlns:a14="http://schemas.microsoft.com/office/drawing/2010/main"/>
            </a:ext>
          </a:extLst>
        </p:spPr>
      </p:pic>
      <p:sp>
        <p:nvSpPr>
          <p:cNvPr id="13" name="Tekstvak 12"/>
          <p:cNvSpPr txBox="1"/>
          <p:nvPr/>
        </p:nvSpPr>
        <p:spPr>
          <a:xfrm>
            <a:off x="2595459" y="4965014"/>
            <a:ext cx="4262542" cy="5710443"/>
          </a:xfrm>
          <a:prstGeom prst="rect">
            <a:avLst/>
          </a:prstGeom>
          <a:noFill/>
          <a:ln>
            <a:noFill/>
          </a:ln>
        </p:spPr>
        <p:txBody>
          <a:bodyPr wrap="square" lIns="540000" tIns="540000" rIns="540000" bIns="720000" rtlCol="0">
            <a:spAutoFit/>
          </a:bodyPr>
          <a:lstStyle/>
          <a:p>
            <a:pPr marL="285750" indent="-285750" algn="just">
              <a:lnSpc>
                <a:spcPct val="120000"/>
              </a:lnSpc>
              <a:spcAft>
                <a:spcPts val="1200"/>
              </a:spcAft>
              <a:buClr>
                <a:srgbClr val="F26631"/>
              </a:buClr>
              <a:buFont typeface="Wingdings" panose="05000000000000000000" pitchFamily="2" charset="2"/>
              <a:buChar char="§"/>
            </a:pPr>
            <a:r>
              <a:rPr lang="nl-BE" sz="1400" b="1"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Schuifoefeningen </a:t>
            </a:r>
            <a:r>
              <a:rPr lang="nl-BE" sz="1400" b="1"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tegen de </a:t>
            </a:r>
            <a:r>
              <a:rPr lang="nl-BE" sz="1400" b="1"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muur</a:t>
            </a:r>
            <a:r>
              <a:rPr lang="nl-BE" sz="1400"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 Ga </a:t>
            </a:r>
            <a:r>
              <a:rPr lang="nl-BE" sz="140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met uw buik tegen de muur staan, spreid uw armen met de handpalm tegen de muur. Beweeg uw armen afwisselen op- en neerwaarts, zo ver als mogelijk.</a:t>
            </a:r>
          </a:p>
          <a:p>
            <a:pPr marL="285750" indent="-285750">
              <a:lnSpc>
                <a:spcPct val="120000"/>
              </a:lnSpc>
              <a:spcAft>
                <a:spcPts val="1200"/>
              </a:spcAft>
              <a:buClr>
                <a:srgbClr val="F26631"/>
              </a:buClr>
              <a:buFont typeface="Wingdings" panose="05000000000000000000" pitchFamily="2" charset="2"/>
              <a:buChar char="§"/>
            </a:pPr>
            <a:endParaRPr lang="nl-BE" sz="140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endParaRPr>
          </a:p>
          <a:p>
            <a:pPr marL="285750" indent="-285750">
              <a:lnSpc>
                <a:spcPct val="120000"/>
              </a:lnSpc>
              <a:spcAft>
                <a:spcPts val="1200"/>
              </a:spcAft>
              <a:buClr>
                <a:srgbClr val="F26631"/>
              </a:buClr>
              <a:buFont typeface="Wingdings" panose="05000000000000000000" pitchFamily="2" charset="2"/>
              <a:buChar char="§"/>
            </a:pPr>
            <a:endParaRPr lang="nl-BE" sz="140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endParaRPr>
          </a:p>
          <a:p>
            <a:pPr marL="285750" indent="-285750">
              <a:lnSpc>
                <a:spcPct val="120000"/>
              </a:lnSpc>
              <a:spcAft>
                <a:spcPts val="1200"/>
              </a:spcAft>
              <a:buClr>
                <a:srgbClr val="F26631"/>
              </a:buClr>
              <a:buFont typeface="Wingdings" panose="05000000000000000000" pitchFamily="2" charset="2"/>
              <a:buChar char="§"/>
            </a:pPr>
            <a:endParaRPr lang="nl-BE" sz="140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endParaRPr>
          </a:p>
          <a:p>
            <a:pPr marL="285750" indent="-285750">
              <a:lnSpc>
                <a:spcPct val="120000"/>
              </a:lnSpc>
              <a:spcAft>
                <a:spcPts val="1200"/>
              </a:spcAft>
              <a:buClr>
                <a:srgbClr val="F26631"/>
              </a:buClr>
              <a:buFont typeface="Wingdings" panose="05000000000000000000" pitchFamily="2" charset="2"/>
              <a:buChar char="§"/>
            </a:pPr>
            <a:endParaRPr lang="nl-BE" sz="1400"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endParaRPr>
          </a:p>
          <a:p>
            <a:pPr marL="285750" indent="-285750">
              <a:lnSpc>
                <a:spcPct val="120000"/>
              </a:lnSpc>
              <a:spcAft>
                <a:spcPts val="1200"/>
              </a:spcAft>
              <a:buClr>
                <a:srgbClr val="F26631"/>
              </a:buClr>
              <a:buFont typeface="Wingdings" panose="05000000000000000000" pitchFamily="2" charset="2"/>
              <a:buChar char="§"/>
            </a:pPr>
            <a:endParaRPr lang="nl-BE" sz="1400"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endParaRPr>
          </a:p>
          <a:p>
            <a:pPr marL="285750" indent="-285750">
              <a:lnSpc>
                <a:spcPct val="120000"/>
              </a:lnSpc>
              <a:spcAft>
                <a:spcPts val="1200"/>
              </a:spcAft>
              <a:buClr>
                <a:srgbClr val="F26631"/>
              </a:buClr>
              <a:buFont typeface="Wingdings" panose="05000000000000000000" pitchFamily="2" charset="2"/>
              <a:buChar char="§"/>
            </a:pPr>
            <a:endParaRPr lang="nl-BE" sz="1400"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endParaRPr>
          </a:p>
          <a:p>
            <a:pPr marL="285750" indent="-285750">
              <a:lnSpc>
                <a:spcPct val="120000"/>
              </a:lnSpc>
              <a:spcAft>
                <a:spcPts val="1200"/>
              </a:spcAft>
              <a:buClr>
                <a:srgbClr val="F26631"/>
              </a:buClr>
              <a:buFont typeface="Wingdings" panose="05000000000000000000" pitchFamily="2" charset="2"/>
              <a:buChar char="§"/>
            </a:pPr>
            <a:endParaRPr lang="nl-BE" sz="140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14" name="Afbeelding 13" descr="Eenvoudige schouderoefeningen"/>
          <p:cNvPicPr>
            <a:picLocks noChangeAspect="1"/>
          </p:cNvPicPr>
          <p:nvPr/>
        </p:nvPicPr>
        <p:blipFill rotWithShape="1">
          <a:blip r:embed="rId4">
            <a:extLst>
              <a:ext uri="{28A0092B-C50C-407E-A947-70E740481C1C}">
                <a14:useLocalDpi xmlns:a14="http://schemas.microsoft.com/office/drawing/2010/main" val="0"/>
              </a:ext>
            </a:extLst>
          </a:blip>
          <a:srcRect l="42517"/>
          <a:stretch/>
        </p:blipFill>
        <p:spPr bwMode="auto">
          <a:xfrm>
            <a:off x="3785681" y="7160342"/>
            <a:ext cx="1793048" cy="2312741"/>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351660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kstvak 16"/>
          <p:cNvSpPr txBox="1"/>
          <p:nvPr/>
        </p:nvSpPr>
        <p:spPr>
          <a:xfrm>
            <a:off x="13852" y="697895"/>
            <a:ext cx="3415148" cy="3208156"/>
          </a:xfrm>
          <a:prstGeom prst="rect">
            <a:avLst/>
          </a:prstGeom>
          <a:noFill/>
          <a:ln>
            <a:noFill/>
          </a:ln>
        </p:spPr>
        <p:txBody>
          <a:bodyPr wrap="square" lIns="540000" tIns="540000" rIns="540000" bIns="720000" rtlCol="0">
            <a:spAutoFit/>
          </a:bodyPr>
          <a:lstStyle/>
          <a:p>
            <a:pPr marL="285750" indent="-285750" algn="just">
              <a:lnSpc>
                <a:spcPct val="120000"/>
              </a:lnSpc>
              <a:spcAft>
                <a:spcPts val="1200"/>
              </a:spcAft>
              <a:buClr>
                <a:srgbClr val="F26631"/>
              </a:buClr>
              <a:buFont typeface="Wingdings" panose="05000000000000000000" pitchFamily="2" charset="2"/>
              <a:buChar char="§"/>
            </a:pPr>
            <a:r>
              <a:rPr lang="nl-BE" sz="1400"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Breng </a:t>
            </a:r>
            <a:r>
              <a:rPr lang="nl-BE" sz="140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beide handen samen op uw rug en probeer uw handen zo hoog mogelijk te schuiven in de richting van de schouderbladen.</a:t>
            </a:r>
          </a:p>
          <a:p>
            <a:pPr marL="285750" indent="-285750">
              <a:lnSpc>
                <a:spcPct val="120000"/>
              </a:lnSpc>
              <a:spcAft>
                <a:spcPts val="1200"/>
              </a:spcAft>
              <a:buClr>
                <a:srgbClr val="F26631"/>
              </a:buClr>
              <a:buFont typeface="Wingdings" panose="05000000000000000000" pitchFamily="2" charset="2"/>
              <a:buChar char="§"/>
            </a:pPr>
            <a:endParaRPr lang="nl-BE" sz="140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8" name="Tekstvak 7"/>
          <p:cNvSpPr txBox="1"/>
          <p:nvPr/>
        </p:nvSpPr>
        <p:spPr>
          <a:xfrm>
            <a:off x="180000" y="9360000"/>
            <a:ext cx="940526" cy="246221"/>
          </a:xfrm>
          <a:prstGeom prst="rect">
            <a:avLst/>
          </a:prstGeom>
          <a:noFill/>
        </p:spPr>
        <p:txBody>
          <a:bodyPr wrap="square" rtlCol="0">
            <a:spAutoFit/>
          </a:bodyPr>
          <a:lstStyle/>
          <a:p>
            <a:pPr algn="ctr"/>
            <a:fld id="{7A13CD0F-7886-42DC-BAD7-1DB972B3BCE5}" type="slidenum">
              <a:rPr lang="nl-BE" sz="1000" b="1" smtClean="0">
                <a:solidFill>
                  <a:srgbClr val="0055A4"/>
                </a:solidFill>
                <a:latin typeface="Tahoma" panose="020B0604030504040204" pitchFamily="34" charset="0"/>
                <a:ea typeface="Tahoma" panose="020B0604030504040204" pitchFamily="34" charset="0"/>
                <a:cs typeface="Tahoma" panose="020B0604030504040204" pitchFamily="34" charset="0"/>
              </a:rPr>
              <a:t>3</a:t>
            </a:fld>
            <a:endParaRPr lang="nl-BE" sz="1000" b="1" dirty="0">
              <a:solidFill>
                <a:srgbClr val="0055A4"/>
              </a:solidFill>
              <a:latin typeface="Tahoma" panose="020B0604030504040204" pitchFamily="34" charset="0"/>
              <a:ea typeface="Tahoma" panose="020B0604030504040204" pitchFamily="34" charset="0"/>
              <a:cs typeface="Tahoma" panose="020B0604030504040204" pitchFamily="34" charset="0"/>
            </a:endParaRPr>
          </a:p>
        </p:txBody>
      </p:sp>
      <p:pic>
        <p:nvPicPr>
          <p:cNvPr id="12" name="Afbeelding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86842" y="9215908"/>
            <a:ext cx="571500" cy="514350"/>
          </a:xfrm>
          <a:prstGeom prst="rect">
            <a:avLst/>
          </a:prstGeom>
        </p:spPr>
      </p:pic>
      <p:pic>
        <p:nvPicPr>
          <p:cNvPr id="5" name="Afbeelding 4" descr="Eenvoudige schouderoefeningen"/>
          <p:cNvPicPr>
            <a:picLocks noChangeAspect="1"/>
          </p:cNvPicPr>
          <p:nvPr/>
        </p:nvPicPr>
        <p:blipFill rotWithShape="1">
          <a:blip r:embed="rId3">
            <a:extLst>
              <a:ext uri="{28A0092B-C50C-407E-A947-70E740481C1C}">
                <a14:useLocalDpi xmlns:a14="http://schemas.microsoft.com/office/drawing/2010/main" val="0"/>
              </a:ext>
            </a:extLst>
          </a:blip>
          <a:srcRect l="22165" r="41409"/>
          <a:stretch/>
        </p:blipFill>
        <p:spPr bwMode="auto">
          <a:xfrm>
            <a:off x="3595118" y="774847"/>
            <a:ext cx="2877474" cy="2823485"/>
          </a:xfrm>
          <a:prstGeom prst="rect">
            <a:avLst/>
          </a:prstGeom>
          <a:noFill/>
          <a:ln>
            <a:noFill/>
          </a:ln>
          <a:extLst>
            <a:ext uri="{53640926-AAD7-44D8-BBD7-CCE9431645EC}">
              <a14:shadowObscured xmlns:a14="http://schemas.microsoft.com/office/drawing/2010/main"/>
            </a:ext>
          </a:extLst>
        </p:spPr>
      </p:pic>
      <p:sp>
        <p:nvSpPr>
          <p:cNvPr id="6" name="Tekstvak 5"/>
          <p:cNvSpPr txBox="1"/>
          <p:nvPr/>
        </p:nvSpPr>
        <p:spPr>
          <a:xfrm>
            <a:off x="0" y="4071379"/>
            <a:ext cx="3415148" cy="4088397"/>
          </a:xfrm>
          <a:prstGeom prst="rect">
            <a:avLst/>
          </a:prstGeom>
          <a:noFill/>
          <a:ln>
            <a:noFill/>
          </a:ln>
        </p:spPr>
        <p:txBody>
          <a:bodyPr wrap="square" lIns="540000" tIns="540000" rIns="540000" bIns="720000" rtlCol="0">
            <a:spAutoFit/>
          </a:bodyPr>
          <a:lstStyle/>
          <a:p>
            <a:pPr marL="285750" indent="-285750" algn="just">
              <a:lnSpc>
                <a:spcPct val="120000"/>
              </a:lnSpc>
              <a:spcAft>
                <a:spcPts val="1200"/>
              </a:spcAft>
              <a:buClr>
                <a:srgbClr val="F26631"/>
              </a:buClr>
              <a:buFont typeface="Wingdings" panose="05000000000000000000" pitchFamily="2" charset="2"/>
              <a:buChar char="§"/>
            </a:pPr>
            <a:r>
              <a:rPr lang="nl-BE" sz="140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Breng uw armen op schouderhoogte, met de </a:t>
            </a:r>
            <a:r>
              <a:rPr lang="nl-BE" sz="1400" dirty="0" err="1">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ellebogen</a:t>
            </a:r>
            <a:r>
              <a:rPr lang="nl-BE" sz="140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 in 90°. Kantel uw handen naar boven en beneden. De </a:t>
            </a:r>
            <a:r>
              <a:rPr lang="nl-BE" sz="1400" dirty="0" err="1">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ellebogen</a:t>
            </a:r>
            <a:r>
              <a:rPr lang="nl-BE" sz="140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 moeten op dezelfde hoogte blijven. Enkel de onderarm beweegt. </a:t>
            </a:r>
            <a:r>
              <a:rPr lang="nl-BE" sz="1400"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Let </a:t>
            </a:r>
            <a:r>
              <a:rPr lang="nl-BE" sz="140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erop de schouders niet omhoog te trekken bij deze </a:t>
            </a:r>
            <a:r>
              <a:rPr lang="nl-BE" sz="1400"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oefening.</a:t>
            </a:r>
            <a:endParaRPr lang="nl-BE" sz="140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7" name="Afbeelding 6" descr="Eenvoudige schouderoefeningen"/>
          <p:cNvPicPr>
            <a:picLocks noChangeAspect="1"/>
          </p:cNvPicPr>
          <p:nvPr/>
        </p:nvPicPr>
        <p:blipFill rotWithShape="1">
          <a:blip r:embed="rId3">
            <a:extLst>
              <a:ext uri="{28A0092B-C50C-407E-A947-70E740481C1C}">
                <a14:useLocalDpi xmlns:a14="http://schemas.microsoft.com/office/drawing/2010/main" val="0"/>
              </a:ext>
            </a:extLst>
          </a:blip>
          <a:srcRect l="74742"/>
          <a:stretch/>
        </p:blipFill>
        <p:spPr bwMode="auto">
          <a:xfrm>
            <a:off x="3785620" y="4458260"/>
            <a:ext cx="2166706" cy="306479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263873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Afbeelding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566" y="9215908"/>
            <a:ext cx="571500" cy="514350"/>
          </a:xfrm>
          <a:prstGeom prst="rect">
            <a:avLst/>
          </a:prstGeom>
        </p:spPr>
      </p:pic>
      <p:sp>
        <p:nvSpPr>
          <p:cNvPr id="2" name="Tekstvak 1"/>
          <p:cNvSpPr txBox="1"/>
          <p:nvPr/>
        </p:nvSpPr>
        <p:spPr>
          <a:xfrm>
            <a:off x="5760000" y="9360000"/>
            <a:ext cx="940526" cy="246221"/>
          </a:xfrm>
          <a:prstGeom prst="rect">
            <a:avLst/>
          </a:prstGeom>
          <a:noFill/>
        </p:spPr>
        <p:txBody>
          <a:bodyPr wrap="square" rtlCol="0">
            <a:spAutoFit/>
          </a:bodyPr>
          <a:lstStyle/>
          <a:p>
            <a:pPr algn="ctr"/>
            <a:fld id="{E627EB3B-B7B3-4902-B3CD-935BA4B31999}" type="slidenum">
              <a:rPr lang="nl-BE" sz="1000" b="1" smtClean="0">
                <a:solidFill>
                  <a:srgbClr val="0055A4"/>
                </a:solidFill>
                <a:latin typeface="Tahoma" panose="020B0604030504040204" pitchFamily="34" charset="0"/>
                <a:ea typeface="Tahoma" panose="020B0604030504040204" pitchFamily="34" charset="0"/>
                <a:cs typeface="Tahoma" panose="020B0604030504040204" pitchFamily="34" charset="0"/>
              </a:rPr>
              <a:t>4</a:t>
            </a:fld>
            <a:endParaRPr lang="nl-BE" sz="1000" b="1" dirty="0">
              <a:solidFill>
                <a:srgbClr val="0055A4"/>
              </a:solidFill>
              <a:latin typeface="Tahoma" panose="020B0604030504040204" pitchFamily="34" charset="0"/>
              <a:ea typeface="Tahoma" panose="020B0604030504040204" pitchFamily="34" charset="0"/>
              <a:cs typeface="Tahoma" panose="020B0604030504040204" pitchFamily="34" charset="0"/>
            </a:endParaRPr>
          </a:p>
        </p:txBody>
      </p:sp>
      <p:sp>
        <p:nvSpPr>
          <p:cNvPr id="7" name="Tekstvak 6"/>
          <p:cNvSpPr txBox="1"/>
          <p:nvPr/>
        </p:nvSpPr>
        <p:spPr>
          <a:xfrm>
            <a:off x="13852" y="12564"/>
            <a:ext cx="6848205" cy="3934572"/>
          </a:xfrm>
          <a:prstGeom prst="rect">
            <a:avLst/>
          </a:prstGeom>
          <a:noFill/>
          <a:ln>
            <a:noFill/>
          </a:ln>
        </p:spPr>
        <p:txBody>
          <a:bodyPr wrap="square" lIns="540000" tIns="540000" rIns="540000" bIns="720000" rtlCol="0">
            <a:spAutoFit/>
          </a:bodyPr>
          <a:lstStyle/>
          <a:p>
            <a:pPr>
              <a:spcBef>
                <a:spcPts val="2400"/>
              </a:spcBef>
              <a:spcAft>
                <a:spcPts val="1800"/>
              </a:spcAft>
            </a:pPr>
            <a:r>
              <a:rPr lang="nl-BE" sz="2400" dirty="0" smtClean="0">
                <a:solidFill>
                  <a:srgbClr val="0055A4"/>
                </a:solidFill>
                <a:latin typeface="Tahoma" panose="020B0604030504040204" pitchFamily="34" charset="0"/>
                <a:ea typeface="Tahoma" panose="020B0604030504040204" pitchFamily="34" charset="0"/>
                <a:cs typeface="Tahoma" panose="020B0604030504040204" pitchFamily="34" charset="0"/>
              </a:rPr>
              <a:t>Contactgegevens </a:t>
            </a:r>
          </a:p>
          <a:p>
            <a:pPr>
              <a:lnSpc>
                <a:spcPct val="120000"/>
              </a:lnSpc>
              <a:spcBef>
                <a:spcPts val="1200"/>
              </a:spcBef>
            </a:pPr>
            <a:r>
              <a:rPr lang="nl-BE" sz="1400" b="1" dirty="0">
                <a:solidFill>
                  <a:srgbClr val="00AEEF"/>
                </a:solidFill>
                <a:latin typeface="Tahoma" panose="020B0604030504040204" pitchFamily="34" charset="0"/>
                <a:ea typeface="Tahoma" panose="020B0604030504040204" pitchFamily="34" charset="0"/>
                <a:cs typeface="Tahoma" panose="020B0604030504040204" pitchFamily="34" charset="0"/>
              </a:rPr>
              <a:t>Campus Aalst </a:t>
            </a:r>
          </a:p>
          <a:p>
            <a:pPr>
              <a:lnSpc>
                <a:spcPct val="120000"/>
              </a:lnSpc>
              <a:spcBef>
                <a:spcPts val="1200"/>
              </a:spcBef>
              <a:spcAft>
                <a:spcPts val="1200"/>
              </a:spcAft>
            </a:pPr>
            <a:r>
              <a:rPr lang="nl-BE" sz="140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Moorselbaan 164 </a:t>
            </a:r>
            <a:r>
              <a:rPr lang="nl-BE" sz="1400"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 9300 Aalst</a:t>
            </a:r>
            <a:endParaRPr lang="nl-BE" sz="140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endParaRPr>
          </a:p>
          <a:p>
            <a:pPr marL="285750" indent="-285750">
              <a:lnSpc>
                <a:spcPct val="120000"/>
              </a:lnSpc>
              <a:spcAft>
                <a:spcPts val="1200"/>
              </a:spcAft>
              <a:buClr>
                <a:srgbClr val="00AEEF"/>
              </a:buClr>
              <a:buFont typeface="Wingdings" panose="05000000000000000000" pitchFamily="2" charset="2"/>
              <a:buChar char="§"/>
            </a:pPr>
            <a:r>
              <a:rPr lang="nl-BE" sz="1400" b="1"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Revalidatiezaal Aalst: </a:t>
            </a:r>
            <a:r>
              <a:rPr lang="nl-BE" sz="1400"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tel. 053/72 42 68</a:t>
            </a:r>
          </a:p>
          <a:p>
            <a:pPr>
              <a:lnSpc>
                <a:spcPct val="120000"/>
              </a:lnSpc>
              <a:spcAft>
                <a:spcPts val="1200"/>
              </a:spcAft>
              <a:buClr>
                <a:srgbClr val="00AEEF"/>
              </a:buClr>
            </a:pPr>
            <a:endParaRPr lang="nl-BE" sz="140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endParaRPr>
          </a:p>
          <a:p>
            <a:pPr>
              <a:lnSpc>
                <a:spcPct val="120000"/>
              </a:lnSpc>
              <a:spcAft>
                <a:spcPts val="1200"/>
              </a:spcAft>
              <a:buClr>
                <a:srgbClr val="00AEEF"/>
              </a:buClr>
            </a:pPr>
            <a:endParaRPr lang="nl-BE" sz="140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8" name="Rechthoek 7"/>
          <p:cNvSpPr/>
          <p:nvPr/>
        </p:nvSpPr>
        <p:spPr>
          <a:xfrm>
            <a:off x="392127" y="6634754"/>
            <a:ext cx="6091653" cy="2185214"/>
          </a:xfrm>
          <a:prstGeom prst="rect">
            <a:avLst/>
          </a:prstGeom>
        </p:spPr>
        <p:txBody>
          <a:bodyPr wrap="square">
            <a:spAutoFit/>
          </a:bodyPr>
          <a:lstStyle/>
          <a:p>
            <a:pPr>
              <a:lnSpc>
                <a:spcPct val="120000"/>
              </a:lnSpc>
              <a:spcAft>
                <a:spcPts val="600"/>
              </a:spcAft>
            </a:pPr>
            <a:endParaRPr lang="nl-BE" sz="1050" spc="400"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endParaRPr>
          </a:p>
          <a:p>
            <a:pPr algn="ctr">
              <a:lnSpc>
                <a:spcPct val="120000"/>
              </a:lnSpc>
              <a:spcAft>
                <a:spcPts val="600"/>
              </a:spcAft>
            </a:pPr>
            <a:r>
              <a:rPr lang="nl-BE" sz="1050" spc="400"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Disclaimer</a:t>
            </a:r>
            <a:endParaRPr lang="nl-BE" sz="1050" spc="40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endParaRPr>
          </a:p>
          <a:p>
            <a:pPr algn="ctr">
              <a:lnSpc>
                <a:spcPct val="120000"/>
              </a:lnSpc>
            </a:pPr>
            <a:r>
              <a:rPr lang="nl-BE" sz="1050" i="1"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De informatie in deze brochure is van algemene aard en is bedoeld om u een globaal beeld te geven van de zorg en voorlichting die u kunt verwachten. In iedere situatie, en dus ook de uwe, kunnen andere adviezen of procedures van toepassing zijn. Deze brochure vervangt dus niet de informatie die u van uw behandelend arts reeds kreeg en die rekening houdt met uw specifieke toestand. Zijn er na het lezen van deze brochure nog vragen schrijf deze eventueel op en bespreek ze in ieder geval met uw behandelend arts.</a:t>
            </a:r>
            <a:endParaRPr lang="nl-BE" sz="105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endParaRPr>
          </a:p>
          <a:p>
            <a:pPr>
              <a:lnSpc>
                <a:spcPct val="120000"/>
              </a:lnSpc>
            </a:pPr>
            <a:r>
              <a:rPr lang="nl-BE" sz="105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 </a:t>
            </a:r>
          </a:p>
          <a:p>
            <a:pPr algn="ctr">
              <a:lnSpc>
                <a:spcPct val="120000"/>
              </a:lnSpc>
            </a:pPr>
            <a:r>
              <a:rPr lang="nl-BE" sz="105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Versie </a:t>
            </a:r>
            <a:r>
              <a:rPr lang="nl-BE" sz="1050" dirty="0" smtClean="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rPr>
              <a:t>juni 2022</a:t>
            </a:r>
            <a:endParaRPr lang="nl-BE" sz="1050" dirty="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702193942"/>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th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th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385</TotalTime>
  <Words>503</Words>
  <Application>Microsoft Office PowerPoint</Application>
  <PresentationFormat>A4 (210 x 297 mm)</PresentationFormat>
  <Paragraphs>39</Paragraphs>
  <Slides>4</Slides>
  <Notes>1</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4</vt:i4>
      </vt:variant>
    </vt:vector>
  </HeadingPairs>
  <TitlesOfParts>
    <vt:vector size="10" baseType="lpstr">
      <vt:lpstr>Arial</vt:lpstr>
      <vt:lpstr>Calibri</vt:lpstr>
      <vt:lpstr>Calibri Light</vt:lpstr>
      <vt:lpstr>Tahoma</vt:lpstr>
      <vt:lpstr>Wingdings</vt:lpstr>
      <vt:lpstr>Kantoorthema</vt:lpstr>
      <vt:lpstr>PowerPoint-presentatie</vt:lpstr>
      <vt:lpstr>PowerPoint-presentatie</vt:lpstr>
      <vt:lpstr>PowerPoint-presentatie</vt:lpstr>
      <vt:lpstr>PowerPoint-presentatie</vt:lpstr>
    </vt:vector>
  </TitlesOfParts>
  <Company>OLVZ</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Chris Van Raemdonck</dc:creator>
  <cp:lastModifiedBy>LAURA STANDAERT</cp:lastModifiedBy>
  <cp:revision>60</cp:revision>
  <dcterms:created xsi:type="dcterms:W3CDTF">2018-11-21T13:26:17Z</dcterms:created>
  <dcterms:modified xsi:type="dcterms:W3CDTF">2022-06-23T11:13:04Z</dcterms:modified>
</cp:coreProperties>
</file>